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806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613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421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228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034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8840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8647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8455" algn="l" defTabSz="247961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-994" y="86"/>
      </p:cViewPr>
      <p:guideLst>
        <p:guide orient="horz" pos="6735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3506348"/>
            <a:ext cx="22706410" cy="7444669"/>
          </a:xfrm>
        </p:spPr>
        <p:txBody>
          <a:bodyPr anchor="b">
            <a:normAutofit/>
          </a:bodyPr>
          <a:lstStyle>
            <a:lvl1pPr algn="ctr">
              <a:defRPr sz="1986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7"/>
            <a:ext cx="22706410" cy="5162758"/>
          </a:xfrm>
        </p:spPr>
        <p:txBody>
          <a:bodyPr>
            <a:normAutofit/>
          </a:bodyPr>
          <a:lstStyle>
            <a:lvl1pPr marL="0" indent="0" algn="ctr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 algn="ctr">
              <a:buNone/>
              <a:defRPr sz="9271"/>
            </a:lvl2pPr>
            <a:lvl3pPr marL="3027442" indent="0" algn="ctr">
              <a:buNone/>
              <a:defRPr sz="7947"/>
            </a:lvl3pPr>
            <a:lvl4pPr marL="4541163" indent="0" algn="ctr">
              <a:buNone/>
              <a:defRPr sz="6622"/>
            </a:lvl4pPr>
            <a:lvl5pPr marL="6054884" indent="0" algn="ctr">
              <a:buNone/>
              <a:defRPr sz="6622"/>
            </a:lvl5pPr>
            <a:lvl6pPr marL="7568605" indent="0" algn="ctr">
              <a:buNone/>
              <a:defRPr sz="6622"/>
            </a:lvl6pPr>
            <a:lvl7pPr marL="9082324" indent="0" algn="ctr">
              <a:buNone/>
              <a:defRPr sz="6622"/>
            </a:lvl7pPr>
            <a:lvl8pPr marL="10596045" indent="0" algn="ctr">
              <a:buNone/>
              <a:defRPr sz="6622"/>
            </a:lvl8pPr>
            <a:lvl9pPr marL="12109766" indent="0" algn="ctr">
              <a:buNone/>
              <a:defRPr sz="662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672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2" y="1123636"/>
            <a:ext cx="6528093" cy="181216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6" y="1123629"/>
            <a:ext cx="19205838" cy="1812163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38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5" y="5339435"/>
            <a:ext cx="26112372" cy="8890225"/>
          </a:xfrm>
        </p:spPr>
        <p:txBody>
          <a:bodyPr anchor="b">
            <a:normAutofit/>
          </a:bodyPr>
          <a:lstStyle>
            <a:lvl1pPr>
              <a:defRPr sz="1986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5" y="14195365"/>
            <a:ext cx="26112372" cy="4677667"/>
          </a:xfrm>
        </p:spPr>
        <p:txBody>
          <a:bodyPr anchor="t">
            <a:normAutofit/>
          </a:bodyPr>
          <a:lstStyle>
            <a:lvl1pPr marL="0" indent="0">
              <a:buNone/>
              <a:defRPr sz="794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513721" indent="0">
              <a:buNone/>
              <a:defRPr sz="5959">
                <a:solidFill>
                  <a:schemeClr val="tx1">
                    <a:tint val="75000"/>
                  </a:schemeClr>
                </a:solidFill>
              </a:defRPr>
            </a:lvl2pPr>
            <a:lvl3pPr marL="3027442" indent="0">
              <a:buNone/>
              <a:defRPr sz="5298">
                <a:solidFill>
                  <a:schemeClr val="tx1">
                    <a:tint val="75000"/>
                  </a:schemeClr>
                </a:solidFill>
              </a:defRPr>
            </a:lvl3pPr>
            <a:lvl4pPr marL="4541163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4pPr>
            <a:lvl5pPr marL="605488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5pPr>
            <a:lvl6pPr marL="756860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6pPr>
            <a:lvl7pPr marL="9082324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7pPr>
            <a:lvl8pPr marL="10596045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8pPr>
            <a:lvl9pPr marL="12109766" indent="0">
              <a:buNone/>
              <a:defRPr sz="46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60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8622" y="5702302"/>
            <a:ext cx="12866966" cy="135677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7" y="5702302"/>
            <a:ext cx="12866966" cy="135677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6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8622" y="5244109"/>
            <a:ext cx="12803892" cy="25745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8622" y="7818688"/>
            <a:ext cx="12803892" cy="114760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32" y="5244111"/>
            <a:ext cx="12866967" cy="257457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7947" b="1"/>
            </a:lvl1pPr>
            <a:lvl2pPr marL="1513721" indent="0">
              <a:buNone/>
              <a:defRPr sz="6622" b="1"/>
            </a:lvl2pPr>
            <a:lvl3pPr marL="3027442" indent="0">
              <a:buNone/>
              <a:defRPr sz="5959" b="1"/>
            </a:lvl3pPr>
            <a:lvl4pPr marL="4541163" indent="0">
              <a:buNone/>
              <a:defRPr sz="5298" b="1"/>
            </a:lvl4pPr>
            <a:lvl5pPr marL="6054884" indent="0">
              <a:buNone/>
              <a:defRPr sz="5298" b="1"/>
            </a:lvl5pPr>
            <a:lvl6pPr marL="7568605" indent="0">
              <a:buNone/>
              <a:defRPr sz="5298" b="1"/>
            </a:lvl6pPr>
            <a:lvl7pPr marL="9082324" indent="0">
              <a:buNone/>
              <a:defRPr sz="5298" b="1"/>
            </a:lvl7pPr>
            <a:lvl8pPr marL="10596045" indent="0">
              <a:buNone/>
              <a:defRPr sz="5298" b="1"/>
            </a:lvl8pPr>
            <a:lvl9pPr marL="12109766" indent="0">
              <a:buNone/>
              <a:defRPr sz="529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32" y="7818688"/>
            <a:ext cx="12866967" cy="114760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2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4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989" y="1425577"/>
            <a:ext cx="9763756" cy="4989504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6966" y="3088746"/>
            <a:ext cx="15326826" cy="15206133"/>
          </a:xfrm>
        </p:spPr>
        <p:txBody>
          <a:bodyPr/>
          <a:lstStyle>
            <a:lvl1pPr>
              <a:defRPr sz="10594"/>
            </a:lvl1pPr>
            <a:lvl2pPr>
              <a:defRPr sz="9271"/>
            </a:lvl2pPr>
            <a:lvl3pPr>
              <a:defRPr sz="7947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8989" y="6415086"/>
            <a:ext cx="9763756" cy="1187979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11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989" y="1425575"/>
            <a:ext cx="9763756" cy="4989512"/>
          </a:xfrm>
        </p:spPr>
        <p:txBody>
          <a:bodyPr anchor="b">
            <a:normAutofit/>
          </a:bodyPr>
          <a:lstStyle>
            <a:lvl1pPr>
              <a:defRPr sz="10594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66966" y="3088746"/>
            <a:ext cx="15326826" cy="15206133"/>
          </a:xfrm>
        </p:spPr>
        <p:txBody>
          <a:bodyPr/>
          <a:lstStyle>
            <a:lvl1pPr marL="0" indent="0">
              <a:buNone/>
              <a:defRPr sz="10594"/>
            </a:lvl1pPr>
            <a:lvl2pPr marL="1513721" indent="0">
              <a:buNone/>
              <a:defRPr sz="9271"/>
            </a:lvl2pPr>
            <a:lvl3pPr marL="3027442" indent="0">
              <a:buNone/>
              <a:defRPr sz="7947"/>
            </a:lvl3pPr>
            <a:lvl4pPr marL="4541163" indent="0">
              <a:buNone/>
              <a:defRPr sz="6622"/>
            </a:lvl4pPr>
            <a:lvl5pPr marL="6054884" indent="0">
              <a:buNone/>
              <a:defRPr sz="6622"/>
            </a:lvl5pPr>
            <a:lvl6pPr marL="7568605" indent="0">
              <a:buNone/>
              <a:defRPr sz="6622"/>
            </a:lvl6pPr>
            <a:lvl7pPr marL="9082324" indent="0">
              <a:buNone/>
              <a:defRPr sz="6622"/>
            </a:lvl7pPr>
            <a:lvl8pPr marL="10596045" indent="0">
              <a:buNone/>
              <a:defRPr sz="6622"/>
            </a:lvl8pPr>
            <a:lvl9pPr marL="12109766" indent="0">
              <a:buNone/>
              <a:defRPr sz="6622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8989" y="6415088"/>
            <a:ext cx="9763756" cy="1187979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298"/>
            </a:lvl1pPr>
            <a:lvl2pPr marL="1513721" indent="0">
              <a:buNone/>
              <a:defRPr sz="3973"/>
            </a:lvl2pPr>
            <a:lvl3pPr marL="3027442" indent="0">
              <a:buNone/>
              <a:defRPr sz="3312"/>
            </a:lvl3pPr>
            <a:lvl4pPr marL="4541163" indent="0">
              <a:buNone/>
              <a:defRPr sz="2980"/>
            </a:lvl4pPr>
            <a:lvl5pPr marL="6054884" indent="0">
              <a:buNone/>
              <a:defRPr sz="2980"/>
            </a:lvl5pPr>
            <a:lvl6pPr marL="7568605" indent="0">
              <a:buNone/>
              <a:defRPr sz="2980"/>
            </a:lvl6pPr>
            <a:lvl7pPr marL="9082324" indent="0">
              <a:buNone/>
              <a:defRPr sz="2980"/>
            </a:lvl7pPr>
            <a:lvl8pPr marL="10596045" indent="0">
              <a:buNone/>
              <a:defRPr sz="2980"/>
            </a:lvl8pPr>
            <a:lvl9pPr marL="12109766" indent="0">
              <a:buNone/>
              <a:defRPr sz="298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4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98622" y="1140461"/>
            <a:ext cx="26112372" cy="4133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8622" y="5702302"/>
            <a:ext cx="26112372" cy="13567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60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57592E-0C21-4F4D-BDD6-4B8FDF93DDFF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60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99070" y="19819460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1700-1C30-4453-8A03-7959DE8B90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37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7442" rtl="0" eaLnBrk="1" latinLnBrk="0" hangingPunct="1">
        <a:lnSpc>
          <a:spcPct val="90000"/>
        </a:lnSpc>
        <a:spcBef>
          <a:spcPct val="0"/>
        </a:spcBef>
        <a:buNone/>
        <a:defRPr sz="145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60" indent="-756860" algn="l" defTabSz="3027442" rtl="0" eaLnBrk="1" latinLnBrk="0" hangingPunct="1">
        <a:lnSpc>
          <a:spcPct val="90000"/>
        </a:lnSpc>
        <a:spcBef>
          <a:spcPts val="3312"/>
        </a:spcBef>
        <a:buFont typeface="Wingdings 2" pitchFamily="18" charset="2"/>
        <a:buChar char="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581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7947" kern="1200">
          <a:solidFill>
            <a:schemeClr val="tx1"/>
          </a:solidFill>
          <a:latin typeface="+mn-lt"/>
          <a:ea typeface="+mn-ea"/>
          <a:cs typeface="+mn-cs"/>
        </a:defRPr>
      </a:lvl2pPr>
      <a:lvl3pPr marL="3784302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023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811744" indent="-756860" algn="l" defTabSz="3027442" rtl="0" eaLnBrk="1" latinLnBrk="0" hangingPunct="1">
        <a:lnSpc>
          <a:spcPct val="90000"/>
        </a:lnSpc>
        <a:spcBef>
          <a:spcPts val="1655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8325465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839186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1352907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866628" indent="-756860" algn="l" defTabSz="3027442" rtl="0" eaLnBrk="1" latinLnBrk="0" hangingPunct="1">
        <a:spcBef>
          <a:spcPct val="20000"/>
        </a:spcBef>
        <a:buFont typeface="Wingdings 2" pitchFamily="18" charset="2"/>
        <a:buChar char=""/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1pPr>
      <a:lvl2pPr marL="1513721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2pPr>
      <a:lvl3pPr marL="3027442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3pPr>
      <a:lvl4pPr marL="4541163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4pPr>
      <a:lvl5pPr marL="605488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5pPr>
      <a:lvl6pPr marL="756860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6pPr>
      <a:lvl7pPr marL="9082324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7pPr>
      <a:lvl8pPr marL="10596045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8pPr>
      <a:lvl9pPr marL="12109766" algn="l" defTabSz="3027442" rtl="0" eaLnBrk="1" latinLnBrk="0" hangingPunct="1">
        <a:defRPr sz="59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016/j.gtc.2016.07.003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doi.org/10.22328/2079-5343-2024-15-2-65-7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 Box 122">
            <a:extLst>
              <a:ext uri="{FF2B5EF4-FFF2-40B4-BE49-F238E27FC236}">
                <a16:creationId xmlns:a16="http://schemas.microsoft.com/office/drawing/2014/main" xmlns="" id="{3EE68883-82DA-46FF-9B23-5441C1D26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112" y="116633"/>
            <a:ext cx="21167075" cy="1923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Эластрография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сдвиговой волной в комплексе с </a:t>
            </a:r>
            <a:r>
              <a:rPr lang="ru-RU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неинвазивными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методами исследования фиброза печени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 Box 123">
            <a:extLst>
              <a:ext uri="{FF2B5EF4-FFF2-40B4-BE49-F238E27FC236}">
                <a16:creationId xmlns:a16="http://schemas.microsoft.com/office/drawing/2014/main" xmlns="" id="{6A743CFB-1E9E-4A37-B8A4-46DF96244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83600" y="1570470"/>
            <a:ext cx="17678399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Жумадилова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З.К.,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Каскабаева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А.Ш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Коканова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Р.О.,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Муздубаева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Ж.Е.,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Шаханова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А.Т.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Жылкыбаева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К.Ш.,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Тогайбекова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М.Т.</a:t>
            </a:r>
            <a:endParaRPr lang="en-US" sz="32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 Box 189">
            <a:extLst>
              <a:ext uri="{FF2B5EF4-FFF2-40B4-BE49-F238E27FC236}">
                <a16:creationId xmlns:a16="http://schemas.microsoft.com/office/drawing/2014/main" xmlns="" id="{11F7D1A5-5B97-4211-B387-ABCDF3624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17" y="3603135"/>
            <a:ext cx="8712155" cy="3600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/>
            <a:r>
              <a:rPr lang="ru-RU" sz="2400" dirty="0"/>
              <a:t>Фиброз печени — результат хронического повреждения печеночной </a:t>
            </a:r>
            <a:r>
              <a:rPr lang="ru-RU" sz="2400" dirty="0" smtClean="0"/>
              <a:t>ткани, развивается под </a:t>
            </a:r>
            <a:r>
              <a:rPr lang="ru-RU" sz="2400" dirty="0"/>
              <a:t>воздействием различных этиологических </a:t>
            </a:r>
            <a:endParaRPr lang="ru-RU" sz="2400" dirty="0" smtClean="0"/>
          </a:p>
          <a:p>
            <a:pPr fontAlgn="base"/>
            <a:r>
              <a:rPr lang="ru-RU" sz="2400" b="1" dirty="0" smtClean="0"/>
              <a:t>Цель </a:t>
            </a:r>
            <a:r>
              <a:rPr lang="ru-RU" sz="2400" b="1" dirty="0" err="1" smtClean="0"/>
              <a:t>исследования.</a:t>
            </a:r>
            <a:r>
              <a:rPr lang="ru-RU" sz="2400" dirty="0" err="1" smtClean="0"/>
              <a:t>Провести</a:t>
            </a:r>
            <a:r>
              <a:rPr lang="ru-RU" sz="2400" dirty="0" smtClean="0"/>
              <a:t> </a:t>
            </a:r>
            <a:r>
              <a:rPr lang="ru-RU" sz="2400" dirty="0"/>
              <a:t>сравнительный анализ между стадией фиброза печени по условной шкале METAVIR, полученной при проведении 2D SWE </a:t>
            </a:r>
            <a:r>
              <a:rPr lang="ru-RU" sz="2400" dirty="0" err="1"/>
              <a:t>эластометрии</a:t>
            </a:r>
            <a:r>
              <a:rPr lang="ru-RU" sz="2400" dirty="0"/>
              <a:t>, и </a:t>
            </a:r>
            <a:r>
              <a:rPr lang="ru-RU" sz="2400" dirty="0" smtClean="0"/>
              <a:t>расчетными </a:t>
            </a:r>
            <a:r>
              <a:rPr lang="ru-RU" sz="2400" dirty="0"/>
              <a:t>индексами определения фиброза печени (коэффициент де </a:t>
            </a:r>
            <a:r>
              <a:rPr lang="ru-RU" sz="2400" dirty="0" err="1"/>
              <a:t>Ритиса</a:t>
            </a:r>
            <a:r>
              <a:rPr lang="ru-RU" sz="2400" dirty="0"/>
              <a:t>, APRI, FIB-4).</a:t>
            </a:r>
            <a:r>
              <a:rPr lang="ru-RU" sz="2400" dirty="0" smtClean="0"/>
              <a:t>.</a:t>
            </a:r>
            <a:endParaRPr lang="ru-RU" sz="2400" dirty="0"/>
          </a:p>
          <a:p>
            <a:pPr fontAlgn="base"/>
            <a:endParaRPr lang="en-US" sz="2400" dirty="0">
              <a:latin typeface="Calibri" pitchFamily="34" charset="0"/>
            </a:endParaRPr>
          </a:p>
        </p:txBody>
      </p:sp>
      <p:sp>
        <p:nvSpPr>
          <p:cNvPr id="67" name="Rectangle 31">
            <a:extLst>
              <a:ext uri="{FF2B5EF4-FFF2-40B4-BE49-F238E27FC236}">
                <a16:creationId xmlns:a16="http://schemas.microsoft.com/office/drawing/2014/main" xmlns="" id="{CB2C2354-633D-47D3-B137-9150FDE14086}"/>
              </a:ext>
            </a:extLst>
          </p:cNvPr>
          <p:cNvSpPr/>
          <p:nvPr/>
        </p:nvSpPr>
        <p:spPr>
          <a:xfrm>
            <a:off x="658417" y="3016074"/>
            <a:ext cx="8712155" cy="64287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Введение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9" name="Rectangle 32">
            <a:extLst>
              <a:ext uri="{FF2B5EF4-FFF2-40B4-BE49-F238E27FC236}">
                <a16:creationId xmlns:a16="http://schemas.microsoft.com/office/drawing/2014/main" xmlns="" id="{78775A09-A1F2-49EB-AD22-D11B71E242C3}"/>
              </a:ext>
            </a:extLst>
          </p:cNvPr>
          <p:cNvSpPr/>
          <p:nvPr/>
        </p:nvSpPr>
        <p:spPr>
          <a:xfrm>
            <a:off x="658417" y="8174547"/>
            <a:ext cx="8702255" cy="69425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Методы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0" name="Text Box 192">
            <a:extLst>
              <a:ext uri="{FF2B5EF4-FFF2-40B4-BE49-F238E27FC236}">
                <a16:creationId xmlns:a16="http://schemas.microsoft.com/office/drawing/2014/main" xmlns="" id="{C4B62EBF-5332-4681-BF63-2804CB57A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" y="15069323"/>
            <a:ext cx="8742009" cy="507826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dirty="0" smtClean="0"/>
              <a:t>При анализе </a:t>
            </a:r>
            <a:r>
              <a:rPr lang="ru-RU" sz="2400" dirty="0"/>
              <a:t>выборки пациентов с хроническим гепатитом и циррозом печени результаты оказались статистически достоверными (p≤ 0,05), но коэффициент де </a:t>
            </a:r>
            <a:r>
              <a:rPr lang="ru-RU" sz="2400" dirty="0" err="1"/>
              <a:t>Ритиса</a:t>
            </a:r>
            <a:r>
              <a:rPr lang="ru-RU" sz="2400" dirty="0"/>
              <a:t> не вышел за границы нормы. Более информативными являются индексы APRI и FIB-4, повышение которых заметно в рамках анализа общей выборки. </a:t>
            </a:r>
            <a:r>
              <a:rPr lang="ru-RU" sz="2400" dirty="0" smtClean="0"/>
              <a:t>Коэффициент </a:t>
            </a:r>
            <a:r>
              <a:rPr lang="ru-RU" sz="2400" dirty="0"/>
              <a:t>де </a:t>
            </a:r>
            <a:r>
              <a:rPr lang="ru-RU" sz="2400" dirty="0" err="1"/>
              <a:t>Ритиса</a:t>
            </a:r>
            <a:r>
              <a:rPr lang="ru-RU" sz="2400" dirty="0"/>
              <a:t> по мере увеличения стадии фиброза уменьшался (менее 1), а при циррозе увеличивался (более 1), что свидетельствовало о выраженных деструктивных изменениях печеночной паренхимы. У пациентов с хроническими гепатитами при увеличении степени фиброза печени рос уровень индекса APRI по шкале METAVIR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71" name="Rectangle 33">
            <a:extLst>
              <a:ext uri="{FF2B5EF4-FFF2-40B4-BE49-F238E27FC236}">
                <a16:creationId xmlns:a16="http://schemas.microsoft.com/office/drawing/2014/main" xmlns="" id="{EEF9C951-5CC4-4D89-B2DB-879D46887ACF}"/>
              </a:ext>
            </a:extLst>
          </p:cNvPr>
          <p:cNvSpPr/>
          <p:nvPr/>
        </p:nvSpPr>
        <p:spPr>
          <a:xfrm>
            <a:off x="618662" y="14247408"/>
            <a:ext cx="8751910" cy="82191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Результаты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4" name="Text Box 193">
            <a:extLst>
              <a:ext uri="{FF2B5EF4-FFF2-40B4-BE49-F238E27FC236}">
                <a16:creationId xmlns:a16="http://schemas.microsoft.com/office/drawing/2014/main" xmlns="" id="{5C20D65C-5B59-470C-B40D-FF95562C4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07940" y="8399420"/>
            <a:ext cx="9002392" cy="513982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2400" dirty="0" smtClean="0"/>
              <a:t>1.Наиболее </a:t>
            </a:r>
            <a:r>
              <a:rPr lang="ru-RU" sz="2400" dirty="0"/>
              <a:t>эффективный метод определения фиброза печени — 2D SWE-</a:t>
            </a:r>
            <a:r>
              <a:rPr lang="ru-RU" sz="2400" dirty="0" err="1"/>
              <a:t>эластометрия</a:t>
            </a:r>
            <a:r>
              <a:rPr lang="ru-RU" sz="2400" dirty="0"/>
              <a:t>, определяющая минимальные изменения в паренхиме </a:t>
            </a:r>
            <a:r>
              <a:rPr lang="ru-RU" sz="2400" dirty="0" smtClean="0"/>
              <a:t>печени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2. </a:t>
            </a:r>
            <a:r>
              <a:rPr lang="ru-RU" sz="2400" dirty="0" smtClean="0"/>
              <a:t>При </a:t>
            </a:r>
            <a:r>
              <a:rPr lang="ru-RU" sz="2400" dirty="0"/>
              <a:t>исследовании </a:t>
            </a:r>
            <a:r>
              <a:rPr lang="ru-RU" sz="2400" dirty="0" err="1"/>
              <a:t>неинвазивных</a:t>
            </a:r>
            <a:r>
              <a:rPr lang="ru-RU" sz="2400" dirty="0"/>
              <a:t> методов диагностики наиболее информативным оказался индекс APRI, который возрастал со стадии фиброза F2-3 при гепатитах. </a:t>
            </a:r>
            <a:endParaRPr lang="ru-RU" sz="2400" dirty="0" smtClean="0"/>
          </a:p>
          <a:p>
            <a:r>
              <a:rPr lang="ru-RU" sz="2400" dirty="0" smtClean="0"/>
              <a:t>3. Комплексное </a:t>
            </a:r>
            <a:r>
              <a:rPr lang="ru-RU" sz="2400" dirty="0"/>
              <a:t>применение индексов APRI и FIB-4 с проведением 2D SWE-</a:t>
            </a:r>
            <a:r>
              <a:rPr lang="ru-RU" sz="2400" dirty="0" err="1"/>
              <a:t>эластометрии</a:t>
            </a:r>
            <a:r>
              <a:rPr lang="ru-RU" sz="2400" dirty="0"/>
              <a:t> больным хроническими диффузными заболеваниями печени позволяет с высокой точностью определить степень выраженности патологических изменений, в том числе ранних стадий фиброза (F1-F2), </a:t>
            </a:r>
          </a:p>
          <a:p>
            <a:pPr eaLnBrk="1" hangingPunct="1"/>
            <a:endParaRPr lang="ru-RU" sz="2800" dirty="0">
              <a:latin typeface="Calibri" pitchFamily="34" charset="0"/>
            </a:endParaRPr>
          </a:p>
        </p:txBody>
      </p:sp>
      <p:sp>
        <p:nvSpPr>
          <p:cNvPr id="75" name="Rectangle 35">
            <a:extLst>
              <a:ext uri="{FF2B5EF4-FFF2-40B4-BE49-F238E27FC236}">
                <a16:creationId xmlns:a16="http://schemas.microsoft.com/office/drawing/2014/main" xmlns="" id="{8FCD4683-9727-47D2-BD5C-12B5716C6F4F}"/>
              </a:ext>
            </a:extLst>
          </p:cNvPr>
          <p:cNvSpPr/>
          <p:nvPr/>
        </p:nvSpPr>
        <p:spPr>
          <a:xfrm>
            <a:off x="20407940" y="7446753"/>
            <a:ext cx="9002392" cy="72779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Выводы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7" name="Text Box 190">
            <a:extLst>
              <a:ext uri="{FF2B5EF4-FFF2-40B4-BE49-F238E27FC236}">
                <a16:creationId xmlns:a16="http://schemas.microsoft.com/office/drawing/2014/main" xmlns="" id="{966CBD5F-D43E-4D47-8201-566218C55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416" y="8966897"/>
            <a:ext cx="8702255" cy="4339603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wrap="square" lIns="137137" tIns="137137" rIns="137137" bIns="137137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dirty="0" smtClean="0"/>
              <a:t> </a:t>
            </a:r>
            <a:r>
              <a:rPr lang="ru-RU" sz="2400" dirty="0"/>
              <a:t>Б</a:t>
            </a:r>
            <a:r>
              <a:rPr lang="ru-RU" sz="2400" dirty="0" smtClean="0"/>
              <a:t>ыли </a:t>
            </a:r>
            <a:r>
              <a:rPr lang="ru-RU" sz="2400" dirty="0"/>
              <a:t>проанализированы 20 историй болезни пациентов с хроническим гепатитом (10 пациентов), циррозом печени различной  этиологии (10 пациентов). Возраст пациентов составил от 30 до 80 лет. На основании общего и биохимического анализов крови для всех пациентов были рассчитаны </a:t>
            </a:r>
            <a:r>
              <a:rPr lang="ru-RU" sz="2400" dirty="0" err="1"/>
              <a:t>неинвазивные</a:t>
            </a:r>
            <a:r>
              <a:rPr lang="ru-RU" sz="2400" dirty="0"/>
              <a:t> маркеры фиброза печени: коэффициент де </a:t>
            </a:r>
            <a:r>
              <a:rPr lang="ru-RU" sz="2400" dirty="0" err="1"/>
              <a:t>Ритиса</a:t>
            </a:r>
            <a:r>
              <a:rPr lang="ru-RU" sz="2400" dirty="0"/>
              <a:t> </a:t>
            </a:r>
            <a:r>
              <a:rPr lang="ru-RU" sz="2400" dirty="0" smtClean="0"/>
              <a:t>,APRI  </a:t>
            </a:r>
            <a:r>
              <a:rPr lang="ru-RU" sz="2400" dirty="0"/>
              <a:t>и </a:t>
            </a:r>
            <a:r>
              <a:rPr lang="ru-RU" sz="2400" dirty="0" smtClean="0"/>
              <a:t>FIB-4.  Всем пациентам </a:t>
            </a:r>
            <a:r>
              <a:rPr lang="ru-RU" sz="2400" dirty="0"/>
              <a:t>было проведено 2D SWE-</a:t>
            </a:r>
            <a:r>
              <a:rPr lang="ru-RU" sz="2400" dirty="0" err="1"/>
              <a:t>эластометрия</a:t>
            </a:r>
            <a:r>
              <a:rPr lang="ru-RU" sz="2400" dirty="0"/>
              <a:t> печени на аппарате </a:t>
            </a:r>
            <a:r>
              <a:rPr lang="en-US" sz="2400" dirty="0"/>
              <a:t>Logic Fortis</a:t>
            </a:r>
            <a:r>
              <a:rPr lang="ru-RU" sz="2400" dirty="0"/>
              <a:t> с измерением жесткости паренхимы и определением стадии фиброза по условной шкале METAVIR от F0 до F4: </a:t>
            </a:r>
          </a:p>
        </p:txBody>
      </p:sp>
      <p:sp>
        <p:nvSpPr>
          <p:cNvPr id="81" name="Text Box 180">
            <a:extLst>
              <a:ext uri="{FF2B5EF4-FFF2-40B4-BE49-F238E27FC236}">
                <a16:creationId xmlns:a16="http://schemas.microsoft.com/office/drawing/2014/main" xmlns="" id="{87A42CD2-0AFD-45F6-976B-4B5AE8618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302" y="17744198"/>
            <a:ext cx="4311148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Рис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1.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Название рисунка 1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2" name="Text Box 181">
            <a:extLst>
              <a:ext uri="{FF2B5EF4-FFF2-40B4-BE49-F238E27FC236}">
                <a16:creationId xmlns:a16="http://schemas.microsoft.com/office/drawing/2014/main" xmlns="" id="{61286536-4EC1-4DA5-850B-BEF3F0AF0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999" y="16769207"/>
            <a:ext cx="4529573" cy="43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8568" tIns="34284" rIns="68568" bIns="34284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chemeClr val="bg1"/>
                </a:solidFill>
                <a:latin typeface="Calibri" pitchFamily="34" charset="0"/>
              </a:rPr>
              <a:t>Рис. 2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.</a:t>
            </a:r>
            <a:r>
              <a:rPr lang="en-US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</a:rPr>
              <a:t>Название рисунка 2</a:t>
            </a:r>
            <a:endParaRPr lang="en-US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963" y="841710"/>
            <a:ext cx="4322439" cy="11583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229" y="3337513"/>
            <a:ext cx="4684534" cy="522527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0610" y="3383515"/>
            <a:ext cx="7483040" cy="376707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924" y="9226582"/>
            <a:ext cx="7625541" cy="382023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9405" y="14309010"/>
            <a:ext cx="7964578" cy="3873757"/>
          </a:xfrm>
          <a:prstGeom prst="rect">
            <a:avLst/>
          </a:prstGeom>
        </p:spPr>
      </p:pic>
      <p:sp>
        <p:nvSpPr>
          <p:cNvPr id="23" name="Rectangle 35">
            <a:extLst>
              <a:ext uri="{FF2B5EF4-FFF2-40B4-BE49-F238E27FC236}">
                <a16:creationId xmlns:a16="http://schemas.microsoft.com/office/drawing/2014/main" xmlns="" id="{8FCD4683-9727-47D2-BD5C-12B5716C6F4F}"/>
              </a:ext>
            </a:extLst>
          </p:cNvPr>
          <p:cNvSpPr/>
          <p:nvPr/>
        </p:nvSpPr>
        <p:spPr>
          <a:xfrm>
            <a:off x="20407940" y="13557511"/>
            <a:ext cx="9002392" cy="11242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Список использованной литературы и материалов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407940" y="14842119"/>
            <a:ext cx="92953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1.Точечная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эластография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сдвиговых волн в оценке очаговой патологии печени: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проспективное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исследование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К. В.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Козубова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  Е. А.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Бусько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  С. С. Багненко,   П. В. Балахнин,   А. С. Шмелев,   А. Б. Гончарова,   Е. В. Костромина,   Р. А.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Кадырлеев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  Э. С.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Любимская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  И. А.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Буровик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://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doi.org/10.22328/2079-5343-2024-15-2-65-76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Chalasani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Younossi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Z,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Lavine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JE, et al. The diagnosis and management of nonalcoholic fatty liver disease: Practice guidance from the American As­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sociation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the Study of Liver Diseases.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Hepatology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2018;67(1):328­357. https://doi.org/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10.1002/hep.29367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RM,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Oranu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Khungar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V. Nonalcoholic fatty liver disease: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pathophys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­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iology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management.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Gastroenterol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Clin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North Am. 2016;45:639­652.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https://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doi.org/10.1016/j.gtc.2016.07.003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Ulitsky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Ananthakrishnan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AN, et al. A noninvasive clinical scoring mod­ el predicts risk of nonalcoholic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steatohepatitis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morbidly obese patients.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Obes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Surg. 2010;20:685­691.https://doi.org/10.1007/s11695­010­0118­y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55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546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HDOfficeLightV0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Yulya Baklanova</dc:creator>
  <cp:lastModifiedBy>admin</cp:lastModifiedBy>
  <cp:revision>19</cp:revision>
  <dcterms:created xsi:type="dcterms:W3CDTF">2017-10-02T13:44:20Z</dcterms:created>
  <dcterms:modified xsi:type="dcterms:W3CDTF">2025-02-26T03:28:26Z</dcterms:modified>
</cp:coreProperties>
</file>