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6"/>
    <p:restoredTop sz="94648"/>
  </p:normalViewPr>
  <p:slideViewPr>
    <p:cSldViewPr>
      <p:cViewPr>
        <p:scale>
          <a:sx n="124" d="100"/>
          <a:sy n="124" d="100"/>
        </p:scale>
        <p:origin x="-552" y="21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ru-KZ"/>
          </a:p>
        </p:txBody>
      </p:sp>
      <p:sp>
        <p:nvSpPr>
          <p:cNvPr id="3" name="Дата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AECD6D79-0837-7842-9650-3D98B65E550B}" type="datetimeFigureOut">
              <a:rPr lang="ru-KZ" smtClean="0"/>
              <a:t>25.02.2025</a:t>
            </a:fld>
            <a:endParaRPr lang="ru-KZ"/>
          </a:p>
        </p:txBody>
      </p:sp>
      <p:sp>
        <p:nvSpPr>
          <p:cNvPr id="4" name="Образ слайда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ru-KZ"/>
          </a:p>
        </p:txBody>
      </p:sp>
      <p:sp>
        <p:nvSpPr>
          <p:cNvPr id="5" name="Заметки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6" name="Нижний колонтитул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ru-KZ"/>
          </a:p>
        </p:txBody>
      </p:sp>
      <p:sp>
        <p:nvSpPr>
          <p:cNvPr id="7" name="Номер слайда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9AFEFCFD-62F7-224E-8132-A1B7CFFF9BCF}" type="slidenum">
              <a:rPr lang="ru-KZ" smtClean="0"/>
              <a:t>‹#›</a:t>
            </a:fld>
            <a:endParaRPr lang="ru-KZ"/>
          </a:p>
        </p:txBody>
      </p:sp>
    </p:spTree>
    <p:extLst>
      <p:ext uri="{BB962C8B-B14F-4D97-AF65-F5344CB8AC3E}">
        <p14:creationId xmlns:p14="http://schemas.microsoft.com/office/powerpoint/2010/main" val="54054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KZ" dirty="0"/>
          </a:p>
        </p:txBody>
      </p:sp>
      <p:sp>
        <p:nvSpPr>
          <p:cNvPr id="4" name="Номер слайда 3"/>
          <p:cNvSpPr>
            <a:spLocks noGrp="1"/>
          </p:cNvSpPr>
          <p:nvPr>
            <p:ph type="sldNum" sz="quarter" idx="5"/>
          </p:nvPr>
        </p:nvSpPr>
        <p:spPr/>
        <p:txBody>
          <a:bodyPr/>
          <a:lstStyle/>
          <a:p>
            <a:fld id="{9AFEFCFD-62F7-224E-8132-A1B7CFFF9BCF}" type="slidenum">
              <a:rPr lang="ru-KZ" smtClean="0"/>
              <a:t>1</a:t>
            </a:fld>
            <a:endParaRPr lang="ru-KZ"/>
          </a:p>
        </p:txBody>
      </p:sp>
    </p:spTree>
    <p:extLst>
      <p:ext uri="{BB962C8B-B14F-4D97-AF65-F5344CB8AC3E}">
        <p14:creationId xmlns:p14="http://schemas.microsoft.com/office/powerpoint/2010/main" val="3437977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2000" b="0" i="0">
                <a:solidFill>
                  <a:schemeClr val="tx1"/>
                </a:solidFill>
                <a:latin typeface="Calibri Light"/>
                <a:cs typeface="Calibri Light"/>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2/25/25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2/25/25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2/25/25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chemeClr val="tx1"/>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2/25/25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2/25/25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54373" y="211074"/>
            <a:ext cx="4684395" cy="329565"/>
          </a:xfrm>
          <a:prstGeom prst="rect">
            <a:avLst/>
          </a:prstGeom>
        </p:spPr>
        <p:txBody>
          <a:bodyPr wrap="square" lIns="0" tIns="0" rIns="0" bIns="0">
            <a:spAutoFit/>
          </a:bodyPr>
          <a:lstStyle>
            <a:lvl1pPr>
              <a:defRPr sz="2000" b="0" i="0">
                <a:solidFill>
                  <a:schemeClr val="tx1"/>
                </a:solidFill>
                <a:latin typeface="Calibri Light"/>
                <a:cs typeface="Calibri Light"/>
              </a:defRPr>
            </a:lvl1pPr>
          </a:lstStyle>
          <a:p>
            <a:endParaRPr/>
          </a:p>
        </p:txBody>
      </p:sp>
      <p:sp>
        <p:nvSpPr>
          <p:cNvPr id="3" name="Holder 3"/>
          <p:cNvSpPr>
            <a:spLocks noGrp="1"/>
          </p:cNvSpPr>
          <p:nvPr>
            <p:ph type="body" idx="1"/>
          </p:nvPr>
        </p:nvSpPr>
        <p:spPr>
          <a:xfrm>
            <a:off x="6469126" y="1161414"/>
            <a:ext cx="5656580" cy="307594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2/25/25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pathophys.org/cirrhosis/" TargetMode="Externa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6751" y="777591"/>
            <a:ext cx="988061" cy="198131"/>
          </a:xfrm>
          <a:prstGeom prst="rect">
            <a:avLst/>
          </a:prstGeom>
        </p:spPr>
        <p:txBody>
          <a:bodyPr vert="horz" wrap="square" lIns="0" tIns="13335" rIns="0" bIns="0" rtlCol="0">
            <a:spAutoFit/>
          </a:bodyPr>
          <a:lstStyle/>
          <a:p>
            <a:pPr marL="12700">
              <a:lnSpc>
                <a:spcPct val="100000"/>
              </a:lnSpc>
              <a:spcBef>
                <a:spcPts val="105"/>
              </a:spcBef>
            </a:pPr>
            <a:r>
              <a:rPr lang="ru-RU" sz="1200" spc="-10" dirty="0">
                <a:latin typeface="Arial" panose="020B0604020202020204" pitchFamily="34" charset="0"/>
                <a:cs typeface="Arial" panose="020B0604020202020204" pitchFamily="34" charset="0"/>
              </a:rPr>
              <a:t>Введение</a:t>
            </a:r>
            <a:endParaRPr sz="1200" dirty="0">
              <a:latin typeface="Arial" panose="020B0604020202020204" pitchFamily="34" charset="0"/>
              <a:cs typeface="Arial" panose="020B0604020202020204" pitchFamily="34" charset="0"/>
            </a:endParaRPr>
          </a:p>
        </p:txBody>
      </p:sp>
      <p:sp>
        <p:nvSpPr>
          <p:cNvPr id="3" name="object 3"/>
          <p:cNvSpPr txBox="1"/>
          <p:nvPr/>
        </p:nvSpPr>
        <p:spPr>
          <a:xfrm>
            <a:off x="45208" y="1019769"/>
            <a:ext cx="3332553" cy="1080424"/>
          </a:xfrm>
          <a:prstGeom prst="rect">
            <a:avLst/>
          </a:prstGeom>
          <a:ln w="18288">
            <a:solidFill>
              <a:srgbClr val="4471C4"/>
            </a:solidFill>
          </a:ln>
        </p:spPr>
        <p:txBody>
          <a:bodyPr vert="horz" wrap="square" lIns="0" tIns="41275" rIns="0" bIns="0" rtlCol="0">
            <a:spAutoFit/>
          </a:bodyPr>
          <a:lstStyle/>
          <a:p>
            <a:pPr marL="91440" marR="175895" algn="l">
              <a:lnSpc>
                <a:spcPts val="860"/>
              </a:lnSpc>
              <a:spcBef>
                <a:spcPts val="325"/>
              </a:spcBef>
            </a:pPr>
            <a:r>
              <a:rPr kumimoji="0" lang="ru-RU" sz="8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Цирроз печени -</a:t>
            </a:r>
            <a:r>
              <a:rPr kumimoji="0" lang="ru-RU" sz="8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поздняя стадия прогрессирующего фиброза печени, характеризующаяся нарушением структуры печени и образованием узлов регенерации. Цирроз печени представляет собой значительную глобальную проблему здравоохранения. Согласно данным за 2017 год, это заболевание стало причиной смерти 1,32 миллиона человек во всем мире, что составляет около 2,4% от общего числа смертей. Из них 440 тысяч были женщины и 883 тысячи — мужчины.  ￼</a:t>
            </a:r>
          </a:p>
        </p:txBody>
      </p:sp>
      <p:sp>
        <p:nvSpPr>
          <p:cNvPr id="4" name="object 4"/>
          <p:cNvSpPr txBox="1"/>
          <p:nvPr/>
        </p:nvSpPr>
        <p:spPr>
          <a:xfrm>
            <a:off x="76751" y="2159491"/>
            <a:ext cx="3516629" cy="198131"/>
          </a:xfrm>
          <a:prstGeom prst="rect">
            <a:avLst/>
          </a:prstGeom>
        </p:spPr>
        <p:txBody>
          <a:bodyPr vert="horz" wrap="square" lIns="0" tIns="13335" rIns="0" bIns="0" rtlCol="0">
            <a:spAutoFit/>
          </a:bodyPr>
          <a:lstStyle/>
          <a:p>
            <a:pPr marL="12700">
              <a:lnSpc>
                <a:spcPct val="100000"/>
              </a:lnSpc>
              <a:spcBef>
                <a:spcPts val="105"/>
              </a:spcBef>
            </a:pPr>
            <a:r>
              <a:rPr lang="ru-RU" sz="1200" dirty="0">
                <a:latin typeface="Arial" panose="020B0604020202020204" pitchFamily="34" charset="0"/>
                <a:cs typeface="Arial" panose="020B0604020202020204" pitchFamily="34" charset="0"/>
              </a:rPr>
              <a:t>Причины цирроза печени</a:t>
            </a:r>
            <a:endParaRPr sz="1200" dirty="0">
              <a:latin typeface="Arial" panose="020B0604020202020204" pitchFamily="34" charset="0"/>
              <a:cs typeface="Arial" panose="020B0604020202020204" pitchFamily="34" charset="0"/>
            </a:endParaRPr>
          </a:p>
        </p:txBody>
      </p:sp>
      <p:sp>
        <p:nvSpPr>
          <p:cNvPr id="5" name="object 5"/>
          <p:cNvSpPr txBox="1"/>
          <p:nvPr/>
        </p:nvSpPr>
        <p:spPr>
          <a:xfrm>
            <a:off x="14944" y="4832888"/>
            <a:ext cx="3535911" cy="1608133"/>
          </a:xfrm>
          <a:prstGeom prst="rect">
            <a:avLst/>
          </a:prstGeom>
          <a:ln w="18288">
            <a:solidFill>
              <a:srgbClr val="4471C4"/>
            </a:solidFill>
          </a:ln>
        </p:spPr>
        <p:txBody>
          <a:bodyPr vert="horz" wrap="square" lIns="0" tIns="27940" rIns="0" bIns="0" rtlCol="0">
            <a:spAutoFit/>
          </a:bodyPr>
          <a:lstStyle/>
          <a:p>
            <a:pPr marL="91440">
              <a:lnSpc>
                <a:spcPct val="100000"/>
              </a:lnSpc>
              <a:spcBef>
                <a:spcPts val="220"/>
              </a:spcBef>
            </a:pPr>
            <a:r>
              <a:rPr sz="800" spc="-10" dirty="0" err="1">
                <a:latin typeface="Arial" panose="020B0604020202020204" pitchFamily="34" charset="0"/>
                <a:cs typeface="Arial" panose="020B0604020202020204" pitchFamily="34" charset="0"/>
              </a:rPr>
              <a:t>Пациен</a:t>
            </a:r>
            <a:r>
              <a:rPr lang="ru-RU" sz="800" spc="-10" dirty="0">
                <a:latin typeface="Arial" panose="020B0604020202020204" pitchFamily="34" charset="0"/>
                <a:cs typeface="Arial" panose="020B0604020202020204" pitchFamily="34" charset="0"/>
              </a:rPr>
              <a:t>т</a:t>
            </a:r>
            <a:r>
              <a:rPr sz="800" spc="-10" dirty="0">
                <a:latin typeface="Arial" panose="020B0604020202020204" pitchFamily="34" charset="0"/>
                <a:cs typeface="Arial" panose="020B0604020202020204" pitchFamily="34" charset="0"/>
              </a:rPr>
              <a:t>,</a:t>
            </a:r>
            <a:r>
              <a:rPr sz="800" spc="30" dirty="0">
                <a:latin typeface="Arial" panose="020B0604020202020204" pitchFamily="34" charset="0"/>
                <a:cs typeface="Arial" panose="020B0604020202020204" pitchFamily="34" charset="0"/>
              </a:rPr>
              <a:t> </a:t>
            </a:r>
            <a:r>
              <a:rPr lang="ru-RU" sz="800" dirty="0">
                <a:latin typeface="Arial" panose="020B0604020202020204" pitchFamily="34" charset="0"/>
                <a:cs typeface="Arial" panose="020B0604020202020204" pitchFamily="34" charset="0"/>
              </a:rPr>
              <a:t>46</a:t>
            </a:r>
            <a:r>
              <a:rPr lang="ru-RU" sz="800" spc="-5" dirty="0">
                <a:latin typeface="Arial" panose="020B0604020202020204" pitchFamily="34" charset="0"/>
                <a:cs typeface="Arial" panose="020B0604020202020204" pitchFamily="34" charset="0"/>
              </a:rPr>
              <a:t> </a:t>
            </a:r>
            <a:r>
              <a:rPr sz="800" spc="-20" dirty="0" err="1">
                <a:latin typeface="Arial" panose="020B0604020202020204" pitchFamily="34" charset="0"/>
                <a:cs typeface="Arial" panose="020B0604020202020204" pitchFamily="34" charset="0"/>
              </a:rPr>
              <a:t>лет</a:t>
            </a:r>
            <a:r>
              <a:rPr sz="800" spc="-20" dirty="0">
                <a:latin typeface="Arial" panose="020B0604020202020204" pitchFamily="34" charset="0"/>
                <a:cs typeface="Arial" panose="020B0604020202020204" pitchFamily="34" charset="0"/>
              </a:rPr>
              <a:t>.</a:t>
            </a:r>
            <a:r>
              <a:rPr lang="ru-RU" sz="800" spc="-20" dirty="0">
                <a:latin typeface="Arial" panose="020B0604020202020204" pitchFamily="34" charset="0"/>
                <a:cs typeface="Arial" panose="020B0604020202020204" pitchFamily="34" charset="0"/>
              </a:rPr>
              <a:t> Акмолинская область, город Кокшетау</a:t>
            </a:r>
            <a:endParaRPr lang="ru-RU" sz="800" dirty="0">
              <a:latin typeface="Arial" panose="020B0604020202020204" pitchFamily="34" charset="0"/>
              <a:cs typeface="Arial" panose="020B0604020202020204" pitchFamily="34" charset="0"/>
            </a:endParaRPr>
          </a:p>
          <a:p>
            <a:pPr marL="91440">
              <a:lnSpc>
                <a:spcPct val="100000"/>
              </a:lnSpc>
              <a:spcBef>
                <a:spcPts val="220"/>
              </a:spcBef>
            </a:pPr>
            <a:r>
              <a:rPr sz="800" b="1" u="sng" spc="-10" dirty="0" err="1">
                <a:uFill>
                  <a:solidFill>
                    <a:srgbClr val="000000"/>
                  </a:solidFill>
                </a:uFill>
                <a:latin typeface="Arial" panose="020B0604020202020204" pitchFamily="34" charset="0"/>
                <a:cs typeface="Arial" panose="020B0604020202020204" pitchFamily="34" charset="0"/>
              </a:rPr>
              <a:t>Жалобы</a:t>
            </a:r>
            <a:r>
              <a:rPr sz="800" b="1" u="sng" spc="-10" dirty="0">
                <a:uFill>
                  <a:solidFill>
                    <a:srgbClr val="000000"/>
                  </a:solidFill>
                </a:uFill>
                <a:latin typeface="Arial" panose="020B0604020202020204" pitchFamily="34" charset="0"/>
                <a:cs typeface="Arial" panose="020B0604020202020204" pitchFamily="34" charset="0"/>
              </a:rPr>
              <a:t>:</a:t>
            </a:r>
            <a:r>
              <a:rPr lang="ru-RU" sz="800" u="sng" spc="-10" dirty="0">
                <a:uFill>
                  <a:solidFill>
                    <a:srgbClr val="000000"/>
                  </a:solidFill>
                </a:uFill>
                <a:latin typeface="Arial" panose="020B0604020202020204" pitchFamily="34" charset="0"/>
                <a:cs typeface="Arial" panose="020B0604020202020204" pitchFamily="34" charset="0"/>
              </a:rPr>
              <a:t> </a:t>
            </a:r>
            <a:r>
              <a:rPr lang="ru-RU" sz="800" spc="-10" dirty="0">
                <a:uFill>
                  <a:solidFill>
                    <a:srgbClr val="000000"/>
                  </a:solidFill>
                </a:uFill>
                <a:latin typeface="Arial" panose="020B0604020202020204" pitchFamily="34" charset="0"/>
                <a:cs typeface="Arial" panose="020B0604020202020204" pitchFamily="34" charset="0"/>
              </a:rPr>
              <a:t>на постоянные давящие боли в левом подреберье с иррадиацией в </a:t>
            </a:r>
            <a:r>
              <a:rPr lang="ru-RU" sz="800" spc="-10" dirty="0" err="1">
                <a:uFill>
                  <a:solidFill>
                    <a:srgbClr val="000000"/>
                  </a:solidFill>
                </a:uFill>
                <a:latin typeface="Arial" panose="020B0604020202020204" pitchFamily="34" charset="0"/>
                <a:cs typeface="Arial" panose="020B0604020202020204" pitchFamily="34" charset="0"/>
              </a:rPr>
              <a:t>эпигастральную</a:t>
            </a:r>
            <a:r>
              <a:rPr lang="ru-RU" sz="800" spc="-10" dirty="0">
                <a:uFill>
                  <a:solidFill>
                    <a:srgbClr val="000000"/>
                  </a:solidFill>
                </a:uFill>
                <a:latin typeface="Arial" panose="020B0604020202020204" pitchFamily="34" charset="0"/>
                <a:cs typeface="Arial" panose="020B0604020202020204" pitchFamily="34" charset="0"/>
              </a:rPr>
              <a:t> область, тошноту, чувство горечи во рту, однократную рвоту желчью со сгустками крови темного цвета, озноб, желтушность склер, похудание на 20 кг за 3 месяца, потемнение мочи, светлый цвет кала, нарушение сна, утомляемость, раздражительность, неустойчивый стул со склонностью к диарее. </a:t>
            </a:r>
            <a:endParaRPr sz="800" dirty="0">
              <a:latin typeface="Arial" panose="020B0604020202020204" pitchFamily="34" charset="0"/>
              <a:cs typeface="Arial" panose="020B0604020202020204" pitchFamily="34" charset="0"/>
            </a:endParaRPr>
          </a:p>
          <a:p>
            <a:pPr marL="91440" marR="236854">
              <a:lnSpc>
                <a:spcPts val="860"/>
              </a:lnSpc>
            </a:pPr>
            <a:r>
              <a:rPr lang="en-US" sz="800" b="1" u="sng" spc="-10" dirty="0">
                <a:uFill>
                  <a:solidFill>
                    <a:srgbClr val="000000"/>
                  </a:solidFill>
                </a:uFill>
                <a:latin typeface="Arial" panose="020B0604020202020204" pitchFamily="34" charset="0"/>
                <a:cs typeface="Arial" panose="020B0604020202020204" pitchFamily="34" charset="0"/>
              </a:rPr>
              <a:t>Anamnesis </a:t>
            </a:r>
            <a:r>
              <a:rPr lang="en-US" sz="800" b="1" u="sng" spc="-10" dirty="0" err="1">
                <a:uFill>
                  <a:solidFill>
                    <a:srgbClr val="000000"/>
                  </a:solidFill>
                </a:uFill>
                <a:latin typeface="Arial" panose="020B0604020202020204" pitchFamily="34" charset="0"/>
                <a:cs typeface="Arial" panose="020B0604020202020204" pitchFamily="34" charset="0"/>
              </a:rPr>
              <a:t>morbi</a:t>
            </a:r>
            <a:r>
              <a:rPr sz="800" b="1" spc="-10" dirty="0">
                <a:latin typeface="Arial" panose="020B0604020202020204" pitchFamily="34" charset="0"/>
                <a:cs typeface="Arial" panose="020B0604020202020204" pitchFamily="34" charset="0"/>
              </a:rPr>
              <a:t>:</a:t>
            </a:r>
            <a:r>
              <a:rPr lang="ru-RU" sz="800" b="1" spc="-10" dirty="0">
                <a:latin typeface="Arial" panose="020B0604020202020204" pitchFamily="34" charset="0"/>
                <a:cs typeface="Arial" panose="020B0604020202020204" pitchFamily="34" charset="0"/>
              </a:rPr>
              <a:t>  </a:t>
            </a:r>
            <a:r>
              <a:rPr lang="ru-RU" sz="800" spc="-10" dirty="0">
                <a:latin typeface="Arial" panose="020B0604020202020204" pitchFamily="34" charset="0"/>
                <a:cs typeface="Arial" panose="020B0604020202020204" pitchFamily="34" charset="0"/>
              </a:rPr>
              <a:t>Со слов  последние 3 месяца злоупотреблял алкоголем в запойной форме, после чего появились и стали нарастать вышеуказанные жалобы. Принимал </a:t>
            </a:r>
            <a:r>
              <a:rPr lang="ru-RU" sz="800" spc="-10" dirty="0" err="1">
                <a:latin typeface="Arial" panose="020B0604020202020204" pitchFamily="34" charset="0"/>
                <a:cs typeface="Arial" panose="020B0604020202020204" pitchFamily="34" charset="0"/>
              </a:rPr>
              <a:t>омез</a:t>
            </a:r>
            <a:r>
              <a:rPr lang="ru-RU" sz="800" spc="-10" dirty="0">
                <a:latin typeface="Arial" panose="020B0604020202020204" pitchFamily="34" charset="0"/>
                <a:cs typeface="Arial" panose="020B0604020202020204" pitchFamily="34" charset="0"/>
              </a:rPr>
              <a:t>, </a:t>
            </a:r>
            <a:r>
              <a:rPr lang="ru-RU" sz="800" spc="-10" dirty="0" err="1">
                <a:latin typeface="Arial" panose="020B0604020202020204" pitchFamily="34" charset="0"/>
                <a:cs typeface="Arial" panose="020B0604020202020204" pitchFamily="34" charset="0"/>
              </a:rPr>
              <a:t>креон</a:t>
            </a:r>
            <a:r>
              <a:rPr lang="ru-RU" sz="800" spc="-10" dirty="0">
                <a:latin typeface="Arial" panose="020B0604020202020204" pitchFamily="34" charset="0"/>
                <a:cs typeface="Arial" panose="020B0604020202020204" pitchFamily="34" charset="0"/>
              </a:rPr>
              <a:t> – без эффекта. Самостоятельно  сдал анализы крови, УЗИ ОБП и обратился к гастроэнтерологу. Онкологом данные за ЗНО не выявлены, хирургом данных за ОХП не выявлено. </a:t>
            </a:r>
            <a:endParaRPr lang="en-US" sz="800" spc="-10" dirty="0">
              <a:latin typeface="Arial" panose="020B0604020202020204" pitchFamily="34" charset="0"/>
              <a:cs typeface="Arial" panose="020B0604020202020204" pitchFamily="34" charset="0"/>
            </a:endParaRPr>
          </a:p>
        </p:txBody>
      </p:sp>
      <p:sp>
        <p:nvSpPr>
          <p:cNvPr id="6" name="object 6"/>
          <p:cNvSpPr/>
          <p:nvPr/>
        </p:nvSpPr>
        <p:spPr>
          <a:xfrm>
            <a:off x="3918303" y="2625423"/>
            <a:ext cx="1868805" cy="384175"/>
          </a:xfrm>
          <a:custGeom>
            <a:avLst/>
            <a:gdLst/>
            <a:ahLst/>
            <a:cxnLst/>
            <a:rect l="l" t="t" r="r" b="b"/>
            <a:pathLst>
              <a:path w="1868804" h="384175">
                <a:moveTo>
                  <a:pt x="1830070" y="0"/>
                </a:moveTo>
                <a:lnTo>
                  <a:pt x="38353" y="0"/>
                </a:lnTo>
                <a:lnTo>
                  <a:pt x="23413" y="3010"/>
                </a:lnTo>
                <a:lnTo>
                  <a:pt x="11223" y="11223"/>
                </a:lnTo>
                <a:lnTo>
                  <a:pt x="3010" y="23413"/>
                </a:lnTo>
                <a:lnTo>
                  <a:pt x="0" y="38354"/>
                </a:lnTo>
                <a:lnTo>
                  <a:pt x="0" y="345694"/>
                </a:lnTo>
                <a:lnTo>
                  <a:pt x="3010" y="360634"/>
                </a:lnTo>
                <a:lnTo>
                  <a:pt x="11223" y="372824"/>
                </a:lnTo>
                <a:lnTo>
                  <a:pt x="23413" y="381037"/>
                </a:lnTo>
                <a:lnTo>
                  <a:pt x="38353" y="384048"/>
                </a:lnTo>
                <a:lnTo>
                  <a:pt x="1830070" y="384048"/>
                </a:lnTo>
                <a:lnTo>
                  <a:pt x="1845010" y="381037"/>
                </a:lnTo>
                <a:lnTo>
                  <a:pt x="1857200" y="372824"/>
                </a:lnTo>
                <a:lnTo>
                  <a:pt x="1865413" y="360634"/>
                </a:lnTo>
                <a:lnTo>
                  <a:pt x="1868424" y="345694"/>
                </a:lnTo>
                <a:lnTo>
                  <a:pt x="1868424" y="38354"/>
                </a:lnTo>
                <a:lnTo>
                  <a:pt x="1865413" y="23413"/>
                </a:lnTo>
                <a:lnTo>
                  <a:pt x="1857200" y="11223"/>
                </a:lnTo>
                <a:lnTo>
                  <a:pt x="1845010" y="3010"/>
                </a:lnTo>
                <a:lnTo>
                  <a:pt x="1830070" y="0"/>
                </a:lnTo>
                <a:close/>
              </a:path>
            </a:pathLst>
          </a:custGeom>
          <a:solidFill>
            <a:srgbClr val="4471C4"/>
          </a:solidFill>
        </p:spPr>
        <p:txBody>
          <a:bodyPr wrap="square" lIns="0" tIns="0" rIns="0" bIns="0" rtlCol="0"/>
          <a:lstStyle/>
          <a:p>
            <a:endParaRPr/>
          </a:p>
        </p:txBody>
      </p:sp>
      <p:sp>
        <p:nvSpPr>
          <p:cNvPr id="7" name="object 7"/>
          <p:cNvSpPr txBox="1"/>
          <p:nvPr/>
        </p:nvSpPr>
        <p:spPr>
          <a:xfrm>
            <a:off x="3625886" y="3180078"/>
            <a:ext cx="1226820" cy="167995"/>
          </a:xfrm>
          <a:prstGeom prst="rect">
            <a:avLst/>
          </a:prstGeom>
        </p:spPr>
        <p:txBody>
          <a:bodyPr vert="horz" wrap="square" lIns="0" tIns="13970" rIns="0" bIns="0" rtlCol="0">
            <a:spAutoFit/>
          </a:bodyPr>
          <a:lstStyle/>
          <a:p>
            <a:pPr marL="12700">
              <a:lnSpc>
                <a:spcPct val="100000"/>
              </a:lnSpc>
              <a:spcBef>
                <a:spcPts val="110"/>
              </a:spcBef>
            </a:pPr>
            <a:r>
              <a:rPr lang="en-US" sz="1000" b="1" spc="-10" dirty="0">
                <a:solidFill>
                  <a:srgbClr val="FFFFFF"/>
                </a:solidFill>
                <a:latin typeface="Arial" panose="020B0604020202020204" pitchFamily="34" charset="0"/>
                <a:cs typeface="Arial" panose="020B0604020202020204" pitchFamily="34" charset="0"/>
              </a:rPr>
              <a:t>Status objectivus</a:t>
            </a:r>
            <a:endParaRPr sz="1000" dirty="0">
              <a:latin typeface="Arial" panose="020B0604020202020204" pitchFamily="34" charset="0"/>
              <a:cs typeface="Arial" panose="020B0604020202020204" pitchFamily="34" charset="0"/>
            </a:endParaRPr>
          </a:p>
        </p:txBody>
      </p:sp>
      <p:sp>
        <p:nvSpPr>
          <p:cNvPr id="8" name="object 8"/>
          <p:cNvSpPr/>
          <p:nvPr/>
        </p:nvSpPr>
        <p:spPr>
          <a:xfrm>
            <a:off x="3673655" y="3389422"/>
            <a:ext cx="182481" cy="331415"/>
          </a:xfrm>
          <a:custGeom>
            <a:avLst/>
            <a:gdLst/>
            <a:ahLst/>
            <a:cxnLst/>
            <a:rect l="l" t="t" r="r" b="b"/>
            <a:pathLst>
              <a:path w="186689" h="287019">
                <a:moveTo>
                  <a:pt x="0" y="0"/>
                </a:moveTo>
                <a:lnTo>
                  <a:pt x="0" y="287020"/>
                </a:lnTo>
                <a:lnTo>
                  <a:pt x="186690" y="287020"/>
                </a:lnTo>
              </a:path>
            </a:pathLst>
          </a:custGeom>
          <a:ln w="12191">
            <a:solidFill>
              <a:srgbClr val="34589C"/>
            </a:solidFill>
          </a:ln>
        </p:spPr>
        <p:txBody>
          <a:bodyPr wrap="square" lIns="0" tIns="0" rIns="0" bIns="0" rtlCol="0"/>
          <a:lstStyle/>
          <a:p>
            <a:endParaRPr/>
          </a:p>
        </p:txBody>
      </p:sp>
      <p:sp>
        <p:nvSpPr>
          <p:cNvPr id="9" name="object 9"/>
          <p:cNvSpPr txBox="1"/>
          <p:nvPr/>
        </p:nvSpPr>
        <p:spPr>
          <a:xfrm>
            <a:off x="3866764" y="3576160"/>
            <a:ext cx="2085339" cy="324000"/>
          </a:xfrm>
          <a:prstGeom prst="rect">
            <a:avLst/>
          </a:prstGeom>
          <a:ln w="15202">
            <a:solidFill>
              <a:srgbClr val="4471C4"/>
            </a:solidFill>
          </a:ln>
        </p:spPr>
        <p:txBody>
          <a:bodyPr vert="horz" wrap="square" lIns="0" tIns="10160" rIns="0" bIns="0" rtlCol="0">
            <a:spAutoFit/>
          </a:bodyPr>
          <a:lstStyle/>
          <a:p>
            <a:pPr marL="394970" algn="l">
              <a:lnSpc>
                <a:spcPct val="100000"/>
              </a:lnSpc>
            </a:pPr>
            <a:endParaRPr sz="800" dirty="0">
              <a:latin typeface="Calibri"/>
              <a:cs typeface="Calibri"/>
            </a:endParaRPr>
          </a:p>
        </p:txBody>
      </p:sp>
      <p:sp>
        <p:nvSpPr>
          <p:cNvPr id="10" name="object 10"/>
          <p:cNvSpPr/>
          <p:nvPr/>
        </p:nvSpPr>
        <p:spPr>
          <a:xfrm>
            <a:off x="3672011" y="3392921"/>
            <a:ext cx="186690" cy="765810"/>
          </a:xfrm>
          <a:custGeom>
            <a:avLst/>
            <a:gdLst/>
            <a:ahLst/>
            <a:cxnLst/>
            <a:rect l="l" t="t" r="r" b="b"/>
            <a:pathLst>
              <a:path w="186689" h="765810">
                <a:moveTo>
                  <a:pt x="0" y="0"/>
                </a:moveTo>
                <a:lnTo>
                  <a:pt x="0" y="765428"/>
                </a:lnTo>
                <a:lnTo>
                  <a:pt x="186690" y="765428"/>
                </a:lnTo>
              </a:path>
            </a:pathLst>
          </a:custGeom>
          <a:ln w="12192">
            <a:solidFill>
              <a:srgbClr val="34589C"/>
            </a:solidFill>
          </a:ln>
        </p:spPr>
        <p:txBody>
          <a:bodyPr wrap="square" lIns="0" tIns="0" rIns="0" bIns="0" rtlCol="0"/>
          <a:lstStyle/>
          <a:p>
            <a:endParaRPr/>
          </a:p>
        </p:txBody>
      </p:sp>
      <p:sp>
        <p:nvSpPr>
          <p:cNvPr id="11" name="object 11"/>
          <p:cNvSpPr txBox="1"/>
          <p:nvPr/>
        </p:nvSpPr>
        <p:spPr>
          <a:xfrm>
            <a:off x="3858701" y="3998218"/>
            <a:ext cx="2085339" cy="324000"/>
          </a:xfrm>
          <a:prstGeom prst="rect">
            <a:avLst/>
          </a:prstGeom>
          <a:ln w="15202">
            <a:solidFill>
              <a:srgbClr val="4471C4"/>
            </a:solidFill>
          </a:ln>
        </p:spPr>
        <p:txBody>
          <a:bodyPr vert="horz" wrap="square" lIns="0" tIns="10160" rIns="0" bIns="0" rtlCol="0">
            <a:spAutoFit/>
          </a:bodyPr>
          <a:lstStyle/>
          <a:p>
            <a:pPr marL="581025">
              <a:lnSpc>
                <a:spcPct val="100000"/>
              </a:lnSpc>
            </a:pPr>
            <a:endParaRPr sz="800" dirty="0">
              <a:latin typeface="Calibri"/>
              <a:cs typeface="Calibri"/>
            </a:endParaRPr>
          </a:p>
        </p:txBody>
      </p:sp>
      <p:sp>
        <p:nvSpPr>
          <p:cNvPr id="13" name="object 13"/>
          <p:cNvSpPr txBox="1"/>
          <p:nvPr/>
        </p:nvSpPr>
        <p:spPr>
          <a:xfrm>
            <a:off x="3866763" y="4450693"/>
            <a:ext cx="2085339" cy="367216"/>
          </a:xfrm>
          <a:prstGeom prst="rect">
            <a:avLst/>
          </a:prstGeom>
          <a:ln w="15201">
            <a:solidFill>
              <a:srgbClr val="4471C4"/>
            </a:solidFill>
          </a:ln>
        </p:spPr>
        <p:txBody>
          <a:bodyPr vert="horz" wrap="square" lIns="0" tIns="1905" rIns="0" bIns="0" rtlCol="0">
            <a:spAutoFit/>
          </a:bodyPr>
          <a:lstStyle/>
          <a:p>
            <a:pPr marL="47625" marR="41910" indent="-2540" algn="l">
              <a:lnSpc>
                <a:spcPct val="101299"/>
              </a:lnSpc>
              <a:spcBef>
                <a:spcPts val="15"/>
              </a:spcBef>
            </a:pPr>
            <a:r>
              <a:rPr lang="ru-RU" sz="800" spc="10" dirty="0">
                <a:latin typeface="Arial" panose="020B0604020202020204" pitchFamily="34" charset="0"/>
                <a:cs typeface="Arial" panose="020B0604020202020204" pitchFamily="34" charset="0"/>
              </a:rPr>
              <a:t>Живот при осмотре: увеличен за счет асцита, симметричный, равномерно участвует в акте дыхания</a:t>
            </a:r>
            <a:endParaRPr lang="ru-RU" sz="800" dirty="0">
              <a:latin typeface="Arial" panose="020B0604020202020204" pitchFamily="34" charset="0"/>
              <a:cs typeface="Arial" panose="020B0604020202020204" pitchFamily="34" charset="0"/>
            </a:endParaRPr>
          </a:p>
        </p:txBody>
      </p:sp>
      <p:sp>
        <p:nvSpPr>
          <p:cNvPr id="22" name="object 22"/>
          <p:cNvSpPr txBox="1"/>
          <p:nvPr/>
        </p:nvSpPr>
        <p:spPr>
          <a:xfrm>
            <a:off x="3728247" y="5442932"/>
            <a:ext cx="2064131" cy="295594"/>
          </a:xfrm>
          <a:prstGeom prst="rect">
            <a:avLst/>
          </a:prstGeom>
        </p:spPr>
        <p:txBody>
          <a:bodyPr vert="horz" wrap="square" lIns="0" tIns="13335" rIns="0" bIns="0" rtlCol="0">
            <a:spAutoFit/>
          </a:bodyPr>
          <a:lstStyle/>
          <a:p>
            <a:pPr marL="12700">
              <a:lnSpc>
                <a:spcPts val="1140"/>
              </a:lnSpc>
              <a:spcBef>
                <a:spcPts val="105"/>
              </a:spcBef>
            </a:pPr>
            <a:r>
              <a:rPr sz="1000" dirty="0">
                <a:latin typeface="Arial" panose="020B0604020202020204" pitchFamily="34" charset="0"/>
                <a:cs typeface="Arial" panose="020B0604020202020204" pitchFamily="34" charset="0"/>
              </a:rPr>
              <a:t>Данные</a:t>
            </a:r>
            <a:r>
              <a:rPr sz="1000" spc="-90" dirty="0">
                <a:latin typeface="Arial" panose="020B0604020202020204" pitchFamily="34" charset="0"/>
                <a:cs typeface="Arial" panose="020B0604020202020204" pitchFamily="34" charset="0"/>
              </a:rPr>
              <a:t> </a:t>
            </a:r>
            <a:r>
              <a:rPr sz="1000" spc="-10" dirty="0">
                <a:latin typeface="Arial" panose="020B0604020202020204" pitchFamily="34" charset="0"/>
                <a:cs typeface="Arial" panose="020B0604020202020204" pitchFamily="34" charset="0"/>
              </a:rPr>
              <a:t>лабораторных</a:t>
            </a:r>
            <a:r>
              <a:rPr sz="1000" spc="-55" dirty="0">
                <a:latin typeface="Arial" panose="020B0604020202020204" pitchFamily="34" charset="0"/>
                <a:cs typeface="Arial" panose="020B0604020202020204" pitchFamily="34" charset="0"/>
              </a:rPr>
              <a:t> </a:t>
            </a:r>
            <a:r>
              <a:rPr sz="1000" spc="-50" dirty="0">
                <a:latin typeface="Arial" panose="020B0604020202020204" pitchFamily="34" charset="0"/>
                <a:cs typeface="Arial" panose="020B0604020202020204" pitchFamily="34" charset="0"/>
              </a:rPr>
              <a:t>и</a:t>
            </a:r>
            <a:endParaRPr sz="1000" dirty="0">
              <a:latin typeface="Arial" panose="020B0604020202020204" pitchFamily="34" charset="0"/>
              <a:cs typeface="Arial" panose="020B0604020202020204" pitchFamily="34" charset="0"/>
            </a:endParaRPr>
          </a:p>
          <a:p>
            <a:pPr marL="12700">
              <a:lnSpc>
                <a:spcPts val="1140"/>
              </a:lnSpc>
            </a:pPr>
            <a:r>
              <a:rPr sz="1000" spc="-10" dirty="0">
                <a:latin typeface="Arial" panose="020B0604020202020204" pitchFamily="34" charset="0"/>
                <a:cs typeface="Arial" panose="020B0604020202020204" pitchFamily="34" charset="0"/>
              </a:rPr>
              <a:t>инструментальных</a:t>
            </a:r>
            <a:r>
              <a:rPr sz="1000" spc="-75" dirty="0">
                <a:latin typeface="Arial" panose="020B0604020202020204" pitchFamily="34" charset="0"/>
                <a:cs typeface="Arial" panose="020B0604020202020204" pitchFamily="34" charset="0"/>
              </a:rPr>
              <a:t> </a:t>
            </a:r>
            <a:r>
              <a:rPr sz="1000" spc="-10" dirty="0">
                <a:latin typeface="Arial" panose="020B0604020202020204" pitchFamily="34" charset="0"/>
                <a:cs typeface="Arial" panose="020B0604020202020204" pitchFamily="34" charset="0"/>
              </a:rPr>
              <a:t>исследований</a:t>
            </a:r>
            <a:endParaRPr sz="1000" dirty="0">
              <a:latin typeface="Arial" panose="020B0604020202020204" pitchFamily="34" charset="0"/>
              <a:cs typeface="Arial" panose="020B0604020202020204" pitchFamily="34" charset="0"/>
            </a:endParaRPr>
          </a:p>
        </p:txBody>
      </p:sp>
      <p:sp>
        <p:nvSpPr>
          <p:cNvPr id="23" name="object 23"/>
          <p:cNvSpPr txBox="1">
            <a:spLocks noGrp="1"/>
          </p:cNvSpPr>
          <p:nvPr>
            <p:ph type="title"/>
          </p:nvPr>
        </p:nvSpPr>
        <p:spPr>
          <a:xfrm>
            <a:off x="3728247" y="-23888"/>
            <a:ext cx="6304027" cy="319318"/>
          </a:xfrm>
          <a:prstGeom prst="rect">
            <a:avLst/>
          </a:prstGeom>
        </p:spPr>
        <p:txBody>
          <a:bodyPr vert="horz" wrap="square" lIns="0" tIns="11430" rIns="0" bIns="0" rtlCol="0">
            <a:spAutoFit/>
          </a:bodyPr>
          <a:lstStyle/>
          <a:p>
            <a:pPr marL="12700">
              <a:lnSpc>
                <a:spcPct val="100000"/>
              </a:lnSpc>
              <a:spcBef>
                <a:spcPts val="90"/>
              </a:spcBef>
            </a:pPr>
            <a:r>
              <a:rPr spc="-25" dirty="0">
                <a:latin typeface="Arial" panose="020B0604020202020204" pitchFamily="34" charset="0"/>
                <a:cs typeface="Arial" panose="020B0604020202020204" pitchFamily="34" charset="0"/>
              </a:rPr>
              <a:t>Клинический</a:t>
            </a:r>
            <a:r>
              <a:rPr spc="-70" dirty="0">
                <a:latin typeface="Arial" panose="020B0604020202020204" pitchFamily="34" charset="0"/>
                <a:cs typeface="Arial" panose="020B0604020202020204" pitchFamily="34" charset="0"/>
              </a:rPr>
              <a:t> </a:t>
            </a:r>
            <a:r>
              <a:rPr spc="-10" dirty="0" err="1">
                <a:latin typeface="Arial" panose="020B0604020202020204" pitchFamily="34" charset="0"/>
                <a:cs typeface="Arial" panose="020B0604020202020204" pitchFamily="34" charset="0"/>
              </a:rPr>
              <a:t>случай</a:t>
            </a:r>
            <a:r>
              <a:rPr spc="-65" dirty="0">
                <a:latin typeface="Arial" panose="020B0604020202020204" pitchFamily="34" charset="0"/>
                <a:cs typeface="Arial" panose="020B0604020202020204" pitchFamily="34" charset="0"/>
              </a:rPr>
              <a:t> </a:t>
            </a:r>
            <a:r>
              <a:rPr lang="ru-RU" spc="-10" dirty="0">
                <a:latin typeface="Arial" panose="020B0604020202020204" pitchFamily="34" charset="0"/>
                <a:cs typeface="Arial" panose="020B0604020202020204" pitchFamily="34" charset="0"/>
              </a:rPr>
              <a:t>цирроза смешанного </a:t>
            </a:r>
            <a:r>
              <a:rPr spc="-10" dirty="0" err="1">
                <a:latin typeface="Arial" panose="020B0604020202020204" pitchFamily="34" charset="0"/>
                <a:cs typeface="Arial" panose="020B0604020202020204" pitchFamily="34" charset="0"/>
              </a:rPr>
              <a:t>генеза</a:t>
            </a:r>
            <a:endParaRPr spc="-10" dirty="0">
              <a:latin typeface="Arial" panose="020B0604020202020204" pitchFamily="34" charset="0"/>
              <a:cs typeface="Arial" panose="020B0604020202020204" pitchFamily="34" charset="0"/>
            </a:endParaRPr>
          </a:p>
        </p:txBody>
      </p:sp>
      <p:sp>
        <p:nvSpPr>
          <p:cNvPr id="24" name="object 24"/>
          <p:cNvSpPr txBox="1"/>
          <p:nvPr/>
        </p:nvSpPr>
        <p:spPr>
          <a:xfrm>
            <a:off x="3015524" y="324298"/>
            <a:ext cx="7016750" cy="627736"/>
          </a:xfrm>
          <a:prstGeom prst="rect">
            <a:avLst/>
          </a:prstGeom>
        </p:spPr>
        <p:txBody>
          <a:bodyPr vert="horz" wrap="square" lIns="0" tIns="12065" rIns="0" bIns="0" rtlCol="0">
            <a:spAutoFit/>
          </a:bodyPr>
          <a:lstStyle/>
          <a:p>
            <a:pPr marL="5715" algn="ctr">
              <a:lnSpc>
                <a:spcPts val="1330"/>
              </a:lnSpc>
              <a:spcBef>
                <a:spcPts val="95"/>
              </a:spcBef>
            </a:pPr>
            <a:r>
              <a:rPr lang="ru-RU" sz="1300" dirty="0" err="1">
                <a:latin typeface="Arial" panose="020B0604020202020204" pitchFamily="34" charset="0"/>
                <a:cs typeface="Arial" panose="020B0604020202020204" pitchFamily="34" charset="0"/>
              </a:rPr>
              <a:t>Ажибаева</a:t>
            </a:r>
            <a:r>
              <a:rPr lang="ru-RU" sz="1300" dirty="0">
                <a:latin typeface="Arial" panose="020B0604020202020204" pitchFamily="34" charset="0"/>
                <a:cs typeface="Arial" panose="020B0604020202020204" pitchFamily="34" charset="0"/>
              </a:rPr>
              <a:t> Н.К., Амирханова Л.М., </a:t>
            </a:r>
            <a:r>
              <a:rPr lang="ru-RU" sz="1300" dirty="0" err="1">
                <a:latin typeface="Arial" panose="020B0604020202020204" pitchFamily="34" charset="0"/>
                <a:cs typeface="Arial" panose="020B0604020202020204" pitchFamily="34" charset="0"/>
              </a:rPr>
              <a:t>Бахтиярова</a:t>
            </a:r>
            <a:r>
              <a:rPr lang="ru-RU" sz="1300" dirty="0">
                <a:latin typeface="Arial" panose="020B0604020202020204" pitchFamily="34" charset="0"/>
                <a:cs typeface="Arial" panose="020B0604020202020204" pitchFamily="34" charset="0"/>
              </a:rPr>
              <a:t> С.С., Рахметова В.С.</a:t>
            </a:r>
            <a:endParaRPr sz="1300" dirty="0">
              <a:latin typeface="Arial" panose="020B0604020202020204" pitchFamily="34" charset="0"/>
              <a:cs typeface="Arial" panose="020B0604020202020204" pitchFamily="34" charset="0"/>
            </a:endParaRPr>
          </a:p>
          <a:p>
            <a:pPr algn="ctr">
              <a:lnSpc>
                <a:spcPts val="1090"/>
              </a:lnSpc>
            </a:pPr>
            <a:r>
              <a:rPr sz="1300" i="1" dirty="0">
                <a:latin typeface="Arial" panose="020B0604020202020204" pitchFamily="34" charset="0"/>
                <a:cs typeface="Arial" panose="020B0604020202020204" pitchFamily="34" charset="0"/>
              </a:rPr>
              <a:t>Кафедра</a:t>
            </a:r>
            <a:r>
              <a:rPr sz="1300" i="1" spc="-30" dirty="0">
                <a:latin typeface="Arial" panose="020B0604020202020204" pitchFamily="34" charset="0"/>
                <a:cs typeface="Arial" panose="020B0604020202020204" pitchFamily="34" charset="0"/>
              </a:rPr>
              <a:t> </a:t>
            </a:r>
            <a:r>
              <a:rPr sz="1300" i="1" dirty="0">
                <a:latin typeface="Arial" panose="020B0604020202020204" pitchFamily="34" charset="0"/>
                <a:cs typeface="Arial" panose="020B0604020202020204" pitchFamily="34" charset="0"/>
              </a:rPr>
              <a:t>внутренних</a:t>
            </a:r>
            <a:r>
              <a:rPr sz="1300" i="1" spc="25" dirty="0">
                <a:latin typeface="Arial" panose="020B0604020202020204" pitchFamily="34" charset="0"/>
                <a:cs typeface="Arial" panose="020B0604020202020204" pitchFamily="34" charset="0"/>
              </a:rPr>
              <a:t> </a:t>
            </a:r>
            <a:r>
              <a:rPr sz="1300" i="1" spc="-10" dirty="0">
                <a:latin typeface="Arial" panose="020B0604020202020204" pitchFamily="34" charset="0"/>
                <a:cs typeface="Arial" panose="020B0604020202020204" pitchFamily="34" charset="0"/>
              </a:rPr>
              <a:t>болезней</a:t>
            </a:r>
            <a:r>
              <a:rPr sz="1300" i="1" spc="-50" dirty="0">
                <a:latin typeface="Arial" panose="020B0604020202020204" pitchFamily="34" charset="0"/>
                <a:cs typeface="Arial" panose="020B0604020202020204" pitchFamily="34" charset="0"/>
              </a:rPr>
              <a:t> </a:t>
            </a:r>
            <a:r>
              <a:rPr sz="1300" i="1" dirty="0">
                <a:latin typeface="Arial" panose="020B0604020202020204" pitchFamily="34" charset="0"/>
                <a:cs typeface="Arial" panose="020B0604020202020204" pitchFamily="34" charset="0"/>
              </a:rPr>
              <a:t>с</a:t>
            </a:r>
            <a:r>
              <a:rPr sz="1300" i="1" spc="-20" dirty="0">
                <a:latin typeface="Arial" panose="020B0604020202020204" pitchFamily="34" charset="0"/>
                <a:cs typeface="Arial" panose="020B0604020202020204" pitchFamily="34" charset="0"/>
              </a:rPr>
              <a:t> </a:t>
            </a:r>
            <a:r>
              <a:rPr sz="1300" i="1" dirty="0">
                <a:latin typeface="Arial" panose="020B0604020202020204" pitchFamily="34" charset="0"/>
                <a:cs typeface="Arial" panose="020B0604020202020204" pitchFamily="34" charset="0"/>
              </a:rPr>
              <a:t>курсом</a:t>
            </a:r>
            <a:r>
              <a:rPr sz="1300" i="1" spc="-25" dirty="0">
                <a:latin typeface="Arial" panose="020B0604020202020204" pitchFamily="34" charset="0"/>
                <a:cs typeface="Arial" panose="020B0604020202020204" pitchFamily="34" charset="0"/>
              </a:rPr>
              <a:t> </a:t>
            </a:r>
            <a:r>
              <a:rPr sz="1300" i="1" dirty="0">
                <a:latin typeface="Arial" panose="020B0604020202020204" pitchFamily="34" charset="0"/>
                <a:cs typeface="Arial" panose="020B0604020202020204" pitchFamily="34" charset="0"/>
              </a:rPr>
              <a:t>нефрологии,</a:t>
            </a:r>
            <a:r>
              <a:rPr sz="1300" i="1" spc="250" dirty="0">
                <a:latin typeface="Arial" panose="020B0604020202020204" pitchFamily="34" charset="0"/>
                <a:cs typeface="Arial" panose="020B0604020202020204" pitchFamily="34" charset="0"/>
              </a:rPr>
              <a:t> </a:t>
            </a:r>
            <a:r>
              <a:rPr sz="1300" i="1" dirty="0">
                <a:latin typeface="Arial" panose="020B0604020202020204" pitchFamily="34" charset="0"/>
                <a:cs typeface="Arial" panose="020B0604020202020204" pitchFamily="34" charset="0"/>
              </a:rPr>
              <a:t>гематологии,</a:t>
            </a:r>
            <a:r>
              <a:rPr sz="1300" i="1" spc="-65" dirty="0">
                <a:latin typeface="Arial" panose="020B0604020202020204" pitchFamily="34" charset="0"/>
                <a:cs typeface="Arial" panose="020B0604020202020204" pitchFamily="34" charset="0"/>
              </a:rPr>
              <a:t> </a:t>
            </a:r>
            <a:r>
              <a:rPr sz="1300" i="1" dirty="0">
                <a:latin typeface="Arial" panose="020B0604020202020204" pitchFamily="34" charset="0"/>
                <a:cs typeface="Arial" panose="020B0604020202020204" pitchFamily="34" charset="0"/>
              </a:rPr>
              <a:t>аллергологии</a:t>
            </a:r>
            <a:r>
              <a:rPr sz="1300" i="1" spc="-75" dirty="0">
                <a:latin typeface="Arial" panose="020B0604020202020204" pitchFamily="34" charset="0"/>
                <a:cs typeface="Arial" panose="020B0604020202020204" pitchFamily="34" charset="0"/>
              </a:rPr>
              <a:t> </a:t>
            </a:r>
            <a:r>
              <a:rPr sz="1300" i="1" dirty="0">
                <a:latin typeface="Arial" panose="020B0604020202020204" pitchFamily="34" charset="0"/>
                <a:cs typeface="Arial" panose="020B0604020202020204" pitchFamily="34" charset="0"/>
              </a:rPr>
              <a:t>и</a:t>
            </a:r>
            <a:r>
              <a:rPr sz="1300" i="1" spc="-25" dirty="0">
                <a:latin typeface="Arial" panose="020B0604020202020204" pitchFamily="34" charset="0"/>
                <a:cs typeface="Arial" panose="020B0604020202020204" pitchFamily="34" charset="0"/>
              </a:rPr>
              <a:t> </a:t>
            </a:r>
            <a:r>
              <a:rPr sz="1300" i="1" spc="-10" dirty="0">
                <a:latin typeface="Arial" panose="020B0604020202020204" pitchFamily="34" charset="0"/>
                <a:cs typeface="Arial" panose="020B0604020202020204" pitchFamily="34" charset="0"/>
              </a:rPr>
              <a:t>иммунологии</a:t>
            </a:r>
            <a:endParaRPr sz="1300" dirty="0">
              <a:latin typeface="Arial" panose="020B0604020202020204" pitchFamily="34" charset="0"/>
              <a:cs typeface="Arial" panose="020B0604020202020204" pitchFamily="34" charset="0"/>
            </a:endParaRPr>
          </a:p>
          <a:p>
            <a:pPr marL="5080" algn="ctr">
              <a:lnSpc>
                <a:spcPts val="1320"/>
              </a:lnSpc>
            </a:pPr>
            <a:r>
              <a:rPr sz="1300" i="1" dirty="0">
                <a:latin typeface="Arial" panose="020B0604020202020204" pitchFamily="34" charset="0"/>
                <a:cs typeface="Arial" panose="020B0604020202020204" pitchFamily="34" charset="0"/>
              </a:rPr>
              <a:t>НАО</a:t>
            </a:r>
            <a:r>
              <a:rPr sz="1300" i="1" spc="-35" dirty="0">
                <a:latin typeface="Arial" panose="020B0604020202020204" pitchFamily="34" charset="0"/>
                <a:cs typeface="Arial" panose="020B0604020202020204" pitchFamily="34" charset="0"/>
              </a:rPr>
              <a:t> </a:t>
            </a:r>
            <a:r>
              <a:rPr sz="1300" i="1" spc="-10" dirty="0">
                <a:latin typeface="Arial" panose="020B0604020202020204" pitchFamily="34" charset="0"/>
                <a:cs typeface="Arial" panose="020B0604020202020204" pitchFamily="34" charset="0"/>
              </a:rPr>
              <a:t>«Медицинский</a:t>
            </a:r>
            <a:r>
              <a:rPr sz="1300" i="1" spc="-40" dirty="0">
                <a:latin typeface="Arial" panose="020B0604020202020204" pitchFamily="34" charset="0"/>
                <a:cs typeface="Arial" panose="020B0604020202020204" pitchFamily="34" charset="0"/>
              </a:rPr>
              <a:t> </a:t>
            </a:r>
            <a:r>
              <a:rPr sz="1300" i="1" dirty="0">
                <a:latin typeface="Arial" panose="020B0604020202020204" pitchFamily="34" charset="0"/>
                <a:cs typeface="Arial" panose="020B0604020202020204" pitchFamily="34" charset="0"/>
              </a:rPr>
              <a:t>университет</a:t>
            </a:r>
            <a:r>
              <a:rPr sz="1300" i="1" spc="-15" dirty="0">
                <a:latin typeface="Arial" panose="020B0604020202020204" pitchFamily="34" charset="0"/>
                <a:cs typeface="Arial" panose="020B0604020202020204" pitchFamily="34" charset="0"/>
              </a:rPr>
              <a:t> </a:t>
            </a:r>
            <a:r>
              <a:rPr sz="1300" i="1" spc="-10" dirty="0">
                <a:latin typeface="Arial" panose="020B0604020202020204" pitchFamily="34" charset="0"/>
                <a:cs typeface="Arial" panose="020B0604020202020204" pitchFamily="34" charset="0"/>
              </a:rPr>
              <a:t>Астана»</a:t>
            </a:r>
            <a:endParaRPr sz="1300" dirty="0">
              <a:latin typeface="Arial" panose="020B0604020202020204" pitchFamily="34" charset="0"/>
              <a:cs typeface="Arial" panose="020B0604020202020204" pitchFamily="34" charset="0"/>
            </a:endParaRPr>
          </a:p>
        </p:txBody>
      </p:sp>
      <p:sp>
        <p:nvSpPr>
          <p:cNvPr id="26" name="object 26"/>
          <p:cNvSpPr txBox="1"/>
          <p:nvPr/>
        </p:nvSpPr>
        <p:spPr>
          <a:xfrm>
            <a:off x="6264062" y="4941897"/>
            <a:ext cx="2435006" cy="1363900"/>
          </a:xfrm>
          <a:prstGeom prst="rect">
            <a:avLst/>
          </a:prstGeom>
          <a:ln w="18288">
            <a:solidFill>
              <a:schemeClr val="tx2">
                <a:lumMod val="60000"/>
                <a:lumOff val="40000"/>
              </a:schemeClr>
            </a:solidFill>
          </a:ln>
        </p:spPr>
        <p:txBody>
          <a:bodyPr vert="horz" wrap="square" lIns="0" tIns="0" rIns="0" bIns="0" rtlCol="0">
            <a:spAutoFit/>
          </a:bodyPr>
          <a:lstStyle/>
          <a:p>
            <a:pPr marL="93345">
              <a:lnSpc>
                <a:spcPts val="1195"/>
              </a:lnSpc>
            </a:pPr>
            <a:r>
              <a:rPr sz="1000" b="1" spc="-10" dirty="0" err="1">
                <a:latin typeface="Arial" panose="020B0604020202020204" pitchFamily="34" charset="0"/>
                <a:cs typeface="Arial" panose="020B0604020202020204" pitchFamily="34" charset="0"/>
              </a:rPr>
              <a:t>Вывод</a:t>
            </a:r>
            <a:r>
              <a:rPr lang="ru-RU" sz="1000" b="1" spc="-10" dirty="0">
                <a:latin typeface="Arial" panose="020B0604020202020204" pitchFamily="34" charset="0"/>
                <a:cs typeface="Arial" panose="020B0604020202020204" pitchFamily="34" charset="0"/>
              </a:rPr>
              <a:t>ы</a:t>
            </a:r>
            <a:r>
              <a:rPr sz="1000" b="1" spc="-10" dirty="0">
                <a:latin typeface="Arial" panose="020B0604020202020204" pitchFamily="34" charset="0"/>
                <a:cs typeface="Arial" panose="020B0604020202020204" pitchFamily="34" charset="0"/>
              </a:rPr>
              <a:t>:</a:t>
            </a:r>
            <a:endParaRPr sz="1000" b="1" dirty="0">
              <a:latin typeface="Arial" panose="020B0604020202020204" pitchFamily="34" charset="0"/>
              <a:cs typeface="Arial" panose="020B0604020202020204" pitchFamily="34" charset="0"/>
            </a:endParaRPr>
          </a:p>
          <a:p>
            <a:pPr marL="264795" marR="375920" indent="-171450">
              <a:lnSpc>
                <a:spcPct val="70000"/>
              </a:lnSpc>
              <a:spcBef>
                <a:spcPts val="1015"/>
              </a:spcBef>
              <a:buFont typeface="Arial" pitchFamily="34" charset="0"/>
              <a:buChar char="•"/>
              <a:tabLst>
                <a:tab pos="264160" algn="l"/>
              </a:tabLst>
            </a:pPr>
            <a:r>
              <a:rPr lang="ru-RU" sz="800" spc="-10" dirty="0">
                <a:latin typeface="Arial" panose="020B0604020202020204" pitchFamily="34" charset="0"/>
                <a:cs typeface="Arial" panose="020B0604020202020204" pitchFamily="34" charset="0"/>
              </a:rPr>
              <a:t>Трудности в диагностике аутоиммунного гепатита обусловлены отсутствием патогномоничных признаков, а также возможности</a:t>
            </a:r>
            <a:r>
              <a:rPr lang="ru-RU" sz="800" dirty="0">
                <a:latin typeface="Arial" panose="020B0604020202020204" pitchFamily="34" charset="0"/>
                <a:cs typeface="Arial" panose="020B0604020202020204" pitchFamily="34" charset="0"/>
              </a:rPr>
              <a:t> проведения полного спектра тестов на областном и городском уровнях.</a:t>
            </a:r>
            <a:endParaRPr lang="ru-RU" sz="800" spc="-10" dirty="0">
              <a:latin typeface="Arial" panose="020B0604020202020204" pitchFamily="34" charset="0"/>
              <a:cs typeface="Arial" panose="020B0604020202020204" pitchFamily="34" charset="0"/>
            </a:endParaRPr>
          </a:p>
          <a:p>
            <a:pPr marL="264795" marR="375920" indent="-171450">
              <a:lnSpc>
                <a:spcPct val="70000"/>
              </a:lnSpc>
              <a:spcBef>
                <a:spcPts val="1015"/>
              </a:spcBef>
              <a:buFont typeface="Arial" pitchFamily="34" charset="0"/>
              <a:buChar char="•"/>
              <a:tabLst>
                <a:tab pos="264160" algn="l"/>
              </a:tabLst>
            </a:pPr>
            <a:r>
              <a:rPr sz="800" spc="-10" dirty="0" err="1">
                <a:latin typeface="Arial" panose="020B0604020202020204" pitchFamily="34" charset="0"/>
                <a:cs typeface="Arial" panose="020B0604020202020204" pitchFamily="34" charset="0"/>
              </a:rPr>
              <a:t>Повышение</a:t>
            </a:r>
            <a:r>
              <a:rPr sz="800" spc="25"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осведомленности</a:t>
            </a:r>
            <a:r>
              <a:rPr sz="800" spc="80" dirty="0">
                <a:latin typeface="Arial" panose="020B0604020202020204" pitchFamily="34" charset="0"/>
                <a:cs typeface="Arial" panose="020B0604020202020204" pitchFamily="34" charset="0"/>
              </a:rPr>
              <a:t> </a:t>
            </a:r>
            <a:r>
              <a:rPr sz="800" spc="-10" dirty="0" err="1">
                <a:latin typeface="Arial" panose="020B0604020202020204" pitchFamily="34" charset="0"/>
                <a:cs typeface="Arial" panose="020B0604020202020204" pitchFamily="34" charset="0"/>
              </a:rPr>
              <a:t>врачей</a:t>
            </a:r>
            <a:r>
              <a:rPr sz="800" spc="500" dirty="0">
                <a:latin typeface="Arial" panose="020B0604020202020204" pitchFamily="34" charset="0"/>
                <a:cs typeface="Arial" panose="020B0604020202020204" pitchFamily="34" charset="0"/>
              </a:rPr>
              <a:t> </a:t>
            </a:r>
            <a:r>
              <a:rPr sz="800" spc="-50" dirty="0" err="1">
                <a:latin typeface="Arial" panose="020B0604020202020204" pitchFamily="34" charset="0"/>
                <a:cs typeface="Arial" panose="020B0604020202020204" pitchFamily="34" charset="0"/>
              </a:rPr>
              <a:t>в</a:t>
            </a:r>
            <a:r>
              <a:rPr lang="ru-RU" sz="800" spc="500" dirty="0">
                <a:latin typeface="Arial" panose="020B0604020202020204" pitchFamily="34" charset="0"/>
                <a:cs typeface="Arial" panose="020B0604020202020204" pitchFamily="34" charset="0"/>
              </a:rPr>
              <a:t> </a:t>
            </a:r>
            <a:r>
              <a:rPr sz="800" spc="-10" dirty="0" err="1">
                <a:latin typeface="Arial" panose="020B0604020202020204" pitchFamily="34" charset="0"/>
                <a:cs typeface="Arial" panose="020B0604020202020204" pitchFamily="34" charset="0"/>
              </a:rPr>
              <a:t>необходимости</a:t>
            </a:r>
            <a:r>
              <a:rPr lang="ru-RU" sz="800" spc="-10" dirty="0">
                <a:latin typeface="Arial" panose="020B0604020202020204" pitchFamily="34" charset="0"/>
                <a:cs typeface="Arial" panose="020B0604020202020204" pitchFamily="34" charset="0"/>
              </a:rPr>
              <a:t> расширенной</a:t>
            </a:r>
            <a:r>
              <a:rPr sz="800" spc="60" dirty="0">
                <a:latin typeface="Arial" panose="020B0604020202020204" pitchFamily="34" charset="0"/>
                <a:cs typeface="Arial" panose="020B0604020202020204" pitchFamily="34" charset="0"/>
              </a:rPr>
              <a:t> </a:t>
            </a:r>
            <a:r>
              <a:rPr sz="800" spc="-10" dirty="0" err="1">
                <a:latin typeface="Arial" panose="020B0604020202020204" pitchFamily="34" charset="0"/>
                <a:cs typeface="Arial" panose="020B0604020202020204" pitchFamily="34" charset="0"/>
              </a:rPr>
              <a:t>диагностики</a:t>
            </a:r>
            <a:r>
              <a:rPr sz="800" spc="30" dirty="0">
                <a:latin typeface="Arial" panose="020B0604020202020204" pitchFamily="34" charset="0"/>
                <a:cs typeface="Arial" panose="020B0604020202020204" pitchFamily="34" charset="0"/>
              </a:rPr>
              <a:t> </a:t>
            </a:r>
            <a:r>
              <a:rPr lang="ru-RU" sz="800" spc="-10" dirty="0">
                <a:latin typeface="Arial" panose="020B0604020202020204" pitchFamily="34" charset="0"/>
                <a:cs typeface="Arial" panose="020B0604020202020204" pitchFamily="34" charset="0"/>
              </a:rPr>
              <a:t>цирроза печени, помимо очевидных причин развития цирроза.</a:t>
            </a:r>
            <a:endParaRPr sz="800" dirty="0">
              <a:latin typeface="Arial" panose="020B0604020202020204" pitchFamily="34" charset="0"/>
              <a:cs typeface="Arial" panose="020B0604020202020204" pitchFamily="34" charset="0"/>
            </a:endParaRPr>
          </a:p>
          <a:p>
            <a:pPr marL="93345" marR="210820">
              <a:lnSpc>
                <a:spcPct val="70000"/>
              </a:lnSpc>
              <a:spcBef>
                <a:spcPts val="5"/>
              </a:spcBef>
              <a:tabLst>
                <a:tab pos="264160" algn="l"/>
              </a:tabLst>
            </a:pPr>
            <a:endParaRPr sz="800" dirty="0">
              <a:latin typeface="Calibri"/>
              <a:cs typeface="Calibri"/>
            </a:endParaRPr>
          </a:p>
        </p:txBody>
      </p:sp>
      <p:sp>
        <p:nvSpPr>
          <p:cNvPr id="79" name="object 79"/>
          <p:cNvSpPr txBox="1"/>
          <p:nvPr/>
        </p:nvSpPr>
        <p:spPr>
          <a:xfrm>
            <a:off x="142487" y="4576430"/>
            <a:ext cx="2193587" cy="197490"/>
          </a:xfrm>
          <a:prstGeom prst="rect">
            <a:avLst/>
          </a:prstGeom>
        </p:spPr>
        <p:txBody>
          <a:bodyPr vert="horz" wrap="square" lIns="0" tIns="12700" rIns="0" bIns="0" rtlCol="0">
            <a:spAutoFit/>
          </a:bodyPr>
          <a:lstStyle/>
          <a:p>
            <a:pPr marL="12700">
              <a:lnSpc>
                <a:spcPct val="100000"/>
              </a:lnSpc>
              <a:spcBef>
                <a:spcPts val="405"/>
              </a:spcBef>
            </a:pPr>
            <a:r>
              <a:rPr sz="1200" spc="-10" dirty="0" err="1">
                <a:latin typeface="Arial" panose="020B0604020202020204" pitchFamily="34" charset="0"/>
                <a:cs typeface="Arial" panose="020B0604020202020204" pitchFamily="34" charset="0"/>
              </a:rPr>
              <a:t>Клинический</a:t>
            </a:r>
            <a:r>
              <a:rPr sz="1200" spc="-90" dirty="0">
                <a:latin typeface="Arial" panose="020B0604020202020204" pitchFamily="34" charset="0"/>
                <a:cs typeface="Arial" panose="020B0604020202020204" pitchFamily="34" charset="0"/>
              </a:rPr>
              <a:t> </a:t>
            </a:r>
            <a:r>
              <a:rPr sz="1200" spc="-10" dirty="0">
                <a:latin typeface="Arial" panose="020B0604020202020204" pitchFamily="34" charset="0"/>
                <a:cs typeface="Arial" panose="020B0604020202020204" pitchFamily="34" charset="0"/>
              </a:rPr>
              <a:t>случай</a:t>
            </a:r>
            <a:endParaRPr sz="1200" dirty="0">
              <a:latin typeface="Arial" panose="020B0604020202020204" pitchFamily="34" charset="0"/>
              <a:cs typeface="Arial" panose="020B0604020202020204" pitchFamily="34" charset="0"/>
            </a:endParaRPr>
          </a:p>
        </p:txBody>
      </p:sp>
      <p:graphicFrame>
        <p:nvGraphicFramePr>
          <p:cNvPr id="86" name="object 86"/>
          <p:cNvGraphicFramePr>
            <a:graphicFrameLocks noGrp="1"/>
          </p:cNvGraphicFramePr>
          <p:nvPr>
            <p:extLst>
              <p:ext uri="{D42A27DB-BD31-4B8C-83A1-F6EECF244321}">
                <p14:modId xmlns:p14="http://schemas.microsoft.com/office/powerpoint/2010/main" val="124024130"/>
              </p:ext>
            </p:extLst>
          </p:nvPr>
        </p:nvGraphicFramePr>
        <p:xfrm>
          <a:off x="6128724" y="1000532"/>
          <a:ext cx="6030159" cy="3698277"/>
        </p:xfrm>
        <a:graphic>
          <a:graphicData uri="http://schemas.openxmlformats.org/drawingml/2006/table">
            <a:tbl>
              <a:tblPr firstRow="1" bandRow="1">
                <a:tableStyleId>{2D5ABB26-0587-4C30-8999-92F81FD0307C}</a:tableStyleId>
              </a:tblPr>
              <a:tblGrid>
                <a:gridCol w="1357194">
                  <a:extLst>
                    <a:ext uri="{9D8B030D-6E8A-4147-A177-3AD203B41FA5}">
                      <a16:colId xmlns:a16="http://schemas.microsoft.com/office/drawing/2014/main" val="20000"/>
                    </a:ext>
                  </a:extLst>
                </a:gridCol>
                <a:gridCol w="4672965">
                  <a:extLst>
                    <a:ext uri="{9D8B030D-6E8A-4147-A177-3AD203B41FA5}">
                      <a16:colId xmlns:a16="http://schemas.microsoft.com/office/drawing/2014/main" val="20001"/>
                    </a:ext>
                  </a:extLst>
                </a:gridCol>
              </a:tblGrid>
              <a:tr h="229547">
                <a:tc>
                  <a:txBody>
                    <a:bodyPr/>
                    <a:lstStyle/>
                    <a:p>
                      <a:pPr marL="92710">
                        <a:lnSpc>
                          <a:spcPct val="100000"/>
                        </a:lnSpc>
                        <a:spcBef>
                          <a:spcPts val="305"/>
                        </a:spcBef>
                      </a:pPr>
                      <a:r>
                        <a:rPr sz="700" b="1" spc="-10" dirty="0">
                          <a:solidFill>
                            <a:srgbClr val="FFFFFF"/>
                          </a:solidFill>
                          <a:latin typeface="Arial" panose="020B0604020202020204" pitchFamily="34" charset="0"/>
                          <a:cs typeface="Arial" panose="020B0604020202020204" pitchFamily="34" charset="0"/>
                        </a:rPr>
                        <a:t>Исследование:</a:t>
                      </a:r>
                      <a:endParaRPr sz="700" dirty="0">
                        <a:latin typeface="Arial" panose="020B0604020202020204" pitchFamily="34" charset="0"/>
                        <a:cs typeface="Arial" panose="020B0604020202020204" pitchFamily="34" charset="0"/>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1C4"/>
                    </a:solidFill>
                  </a:tcPr>
                </a:tc>
                <a:tc>
                  <a:txBody>
                    <a:bodyPr/>
                    <a:lstStyle/>
                    <a:p>
                      <a:pPr marL="93345">
                        <a:lnSpc>
                          <a:spcPct val="100000"/>
                        </a:lnSpc>
                        <a:spcBef>
                          <a:spcPts val="305"/>
                        </a:spcBef>
                      </a:pPr>
                      <a:r>
                        <a:rPr sz="700" b="1" spc="-10" dirty="0">
                          <a:solidFill>
                            <a:srgbClr val="FFFFFF"/>
                          </a:solidFill>
                          <a:latin typeface="Arial" panose="020B0604020202020204" pitchFamily="34" charset="0"/>
                          <a:cs typeface="Arial" panose="020B0604020202020204" pitchFamily="34" charset="0"/>
                        </a:rPr>
                        <a:t>Результат:</a:t>
                      </a:r>
                      <a:endParaRPr sz="700" dirty="0">
                        <a:latin typeface="Arial" panose="020B0604020202020204" pitchFamily="34" charset="0"/>
                        <a:cs typeface="Arial" panose="020B0604020202020204" pitchFamily="34" charset="0"/>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1C4"/>
                    </a:solidFill>
                  </a:tcPr>
                </a:tc>
                <a:extLst>
                  <a:ext uri="{0D108BD9-81ED-4DB2-BD59-A6C34878D82A}">
                    <a16:rowId xmlns:a16="http://schemas.microsoft.com/office/drawing/2014/main" val="10000"/>
                  </a:ext>
                </a:extLst>
              </a:tr>
              <a:tr h="360033">
                <a:tc>
                  <a:txBody>
                    <a:bodyPr/>
                    <a:lstStyle/>
                    <a:p>
                      <a:pPr marL="92710">
                        <a:lnSpc>
                          <a:spcPct val="100000"/>
                        </a:lnSpc>
                        <a:spcBef>
                          <a:spcPts val="305"/>
                        </a:spcBef>
                      </a:pPr>
                      <a:r>
                        <a:rPr sz="700" b="1" dirty="0">
                          <a:latin typeface="Arial" panose="020B0604020202020204" pitchFamily="34" charset="0"/>
                          <a:cs typeface="Arial" panose="020B0604020202020204" pitchFamily="34" charset="0"/>
                        </a:rPr>
                        <a:t>Общий</a:t>
                      </a:r>
                      <a:r>
                        <a:rPr sz="700" b="1" spc="-45" dirty="0">
                          <a:latin typeface="Arial" panose="020B0604020202020204" pitchFamily="34" charset="0"/>
                          <a:cs typeface="Arial" panose="020B0604020202020204" pitchFamily="34" charset="0"/>
                        </a:rPr>
                        <a:t> </a:t>
                      </a:r>
                      <a:r>
                        <a:rPr sz="700" b="1" spc="-10" dirty="0">
                          <a:latin typeface="Arial" panose="020B0604020202020204" pitchFamily="34" charset="0"/>
                          <a:cs typeface="Arial" panose="020B0604020202020204" pitchFamily="34" charset="0"/>
                        </a:rPr>
                        <a:t>анализ</a:t>
                      </a:r>
                      <a:endParaRPr sz="700" dirty="0">
                        <a:latin typeface="Arial" panose="020B0604020202020204" pitchFamily="34" charset="0"/>
                        <a:cs typeface="Arial" panose="020B0604020202020204" pitchFamily="34" charset="0"/>
                      </a:endParaRPr>
                    </a:p>
                    <a:p>
                      <a:pPr marL="92710">
                        <a:lnSpc>
                          <a:spcPct val="100000"/>
                        </a:lnSpc>
                        <a:spcBef>
                          <a:spcPts val="5"/>
                        </a:spcBef>
                      </a:pPr>
                      <a:r>
                        <a:rPr sz="700" b="1" spc="-10" dirty="0">
                          <a:latin typeface="Arial" panose="020B0604020202020204" pitchFamily="34" charset="0"/>
                          <a:cs typeface="Arial" panose="020B0604020202020204" pitchFamily="34" charset="0"/>
                        </a:rPr>
                        <a:t>крови</a:t>
                      </a:r>
                      <a:r>
                        <a:rPr sz="700" spc="-10" dirty="0">
                          <a:latin typeface="Arial" panose="020B0604020202020204" pitchFamily="34" charset="0"/>
                          <a:cs typeface="Arial" panose="020B0604020202020204" pitchFamily="34" charset="0"/>
                        </a:rPr>
                        <a:t>:</a:t>
                      </a:r>
                      <a:endParaRPr sz="700" dirty="0">
                        <a:latin typeface="Arial" panose="020B0604020202020204" pitchFamily="34" charset="0"/>
                        <a:cs typeface="Arial" panose="020B060402020202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4EA"/>
                    </a:solidFill>
                  </a:tcPr>
                </a:tc>
                <a:tc>
                  <a:txBody>
                    <a:bodyPr/>
                    <a:lstStyle/>
                    <a:p>
                      <a:pPr marL="93345" marR="0" lvl="0" indent="0" algn="l" defTabSz="914400" rtl="0" eaLnBrk="1" fontAlgn="auto" latinLnBrk="0" hangingPunct="1">
                        <a:lnSpc>
                          <a:spcPct val="100000"/>
                        </a:lnSpc>
                        <a:spcBef>
                          <a:spcPts val="305"/>
                        </a:spcBef>
                        <a:spcAft>
                          <a:spcPts val="0"/>
                        </a:spcAft>
                        <a:buClrTx/>
                        <a:buSzTx/>
                        <a:buFontTx/>
                        <a:buNone/>
                        <a:tabLst/>
                        <a:defRPr/>
                      </a:pPr>
                      <a:r>
                        <a:rPr lang="ru-RU" sz="700" spc="-10" dirty="0">
                          <a:latin typeface="Arial" panose="020B0604020202020204" pitchFamily="34" charset="0"/>
                          <a:cs typeface="Arial" panose="020B0604020202020204" pitchFamily="34" charset="0"/>
                        </a:rPr>
                        <a:t>Гемоглобин</a:t>
                      </a:r>
                      <a:r>
                        <a:rPr lang="ru-RU" sz="700" spc="6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2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126г/л;</a:t>
                      </a:r>
                      <a:r>
                        <a:rPr lang="ru-RU" sz="700" spc="-20"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Эритроциты</a:t>
                      </a:r>
                      <a:r>
                        <a:rPr lang="ru-RU" sz="700" spc="7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2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3,5*10^12/л;</a:t>
                      </a:r>
                      <a:r>
                        <a:rPr lang="ru-RU" sz="700" spc="0" baseline="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Цветной</a:t>
                      </a:r>
                      <a:r>
                        <a:rPr lang="ru-RU" sz="700" spc="2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показатель</a:t>
                      </a:r>
                      <a:r>
                        <a:rPr lang="ru-RU" sz="700" spc="7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- 0,9</a:t>
                      </a:r>
                      <a:r>
                        <a:rPr lang="ru-RU" sz="700" spc="-10" dirty="0">
                          <a:latin typeface="Arial" panose="020B0604020202020204" pitchFamily="34" charset="0"/>
                          <a:cs typeface="Arial" panose="020B0604020202020204" pitchFamily="34" charset="0"/>
                        </a:rPr>
                        <a:t>;</a:t>
                      </a:r>
                      <a:r>
                        <a:rPr lang="ru-RU" sz="700" spc="0" baseline="0"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Лейкоциты</a:t>
                      </a:r>
                      <a:r>
                        <a:rPr lang="ru-RU" sz="700" spc="7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11,3*10^9/л;</a:t>
                      </a:r>
                      <a:r>
                        <a:rPr lang="ru-RU" sz="700" spc="-30" dirty="0">
                          <a:latin typeface="Arial" panose="020B0604020202020204" pitchFamily="34" charset="0"/>
                          <a:cs typeface="Arial" panose="020B0604020202020204" pitchFamily="34" charset="0"/>
                        </a:rPr>
                        <a:t> </a:t>
                      </a:r>
                    </a:p>
                    <a:p>
                      <a:pPr marL="93345" marR="0" lvl="0" indent="0" algn="l" defTabSz="914400" rtl="0" eaLnBrk="1" fontAlgn="auto" latinLnBrk="0" hangingPunct="1">
                        <a:lnSpc>
                          <a:spcPct val="100000"/>
                        </a:lnSpc>
                        <a:spcBef>
                          <a:spcPts val="305"/>
                        </a:spcBef>
                        <a:spcAft>
                          <a:spcPts val="0"/>
                        </a:spcAft>
                        <a:buClrTx/>
                        <a:buSzTx/>
                        <a:buFontTx/>
                        <a:buNone/>
                        <a:tabLst/>
                        <a:defRPr/>
                      </a:pPr>
                      <a:r>
                        <a:rPr lang="ru-RU" sz="700" spc="-10" dirty="0">
                          <a:latin typeface="Arial" panose="020B0604020202020204" pitchFamily="34" charset="0"/>
                          <a:cs typeface="Arial" panose="020B0604020202020204" pitchFamily="34" charset="0"/>
                        </a:rPr>
                        <a:t>Гематокрит</a:t>
                      </a:r>
                      <a:r>
                        <a:rPr lang="ru-RU" sz="700" spc="9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2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34,8%;</a:t>
                      </a:r>
                      <a:r>
                        <a:rPr lang="ru-RU" sz="700" spc="-20"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Тромбоциты</a:t>
                      </a:r>
                      <a:r>
                        <a:rPr lang="ru-RU" sz="700" spc="5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78*10^9/л;</a:t>
                      </a:r>
                      <a:r>
                        <a:rPr lang="ru-RU" sz="700" spc="0" baseline="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СОЭ</a:t>
                      </a:r>
                      <a:r>
                        <a:rPr lang="ru-RU" sz="700" spc="-1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36</a:t>
                      </a:r>
                      <a:r>
                        <a:rPr lang="ru-RU" sz="700" spc="-40"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мм/час. </a:t>
                      </a:r>
                      <a:endParaRPr lang="ru-RU" sz="700" dirty="0">
                        <a:latin typeface="Arial" panose="020B0604020202020204" pitchFamily="34" charset="0"/>
                        <a:cs typeface="Arial" panose="020B060402020202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4EA"/>
                    </a:solidFill>
                  </a:tcPr>
                </a:tc>
                <a:extLst>
                  <a:ext uri="{0D108BD9-81ED-4DB2-BD59-A6C34878D82A}">
                    <a16:rowId xmlns:a16="http://schemas.microsoft.com/office/drawing/2014/main" val="10001"/>
                  </a:ext>
                </a:extLst>
              </a:tr>
              <a:tr h="386677">
                <a:tc>
                  <a:txBody>
                    <a:bodyPr/>
                    <a:lstStyle/>
                    <a:p>
                      <a:pPr marL="92710">
                        <a:lnSpc>
                          <a:spcPct val="100000"/>
                        </a:lnSpc>
                        <a:spcBef>
                          <a:spcPts val="310"/>
                        </a:spcBef>
                      </a:pPr>
                      <a:r>
                        <a:rPr sz="700" b="1" spc="-10" dirty="0">
                          <a:latin typeface="Arial" panose="020B0604020202020204" pitchFamily="34" charset="0"/>
                          <a:cs typeface="Arial" panose="020B0604020202020204" pitchFamily="34" charset="0"/>
                        </a:rPr>
                        <a:t>Биохимия</a:t>
                      </a:r>
                      <a:r>
                        <a:rPr sz="700" spc="-10" dirty="0">
                          <a:latin typeface="Arial" panose="020B0604020202020204" pitchFamily="34" charset="0"/>
                          <a:cs typeface="Arial" panose="020B0604020202020204" pitchFamily="34" charset="0"/>
                        </a:rPr>
                        <a:t>:</a:t>
                      </a:r>
                      <a:endParaRPr sz="700" dirty="0">
                        <a:latin typeface="Arial" panose="020B0604020202020204" pitchFamily="34" charset="0"/>
                        <a:cs typeface="Arial" panose="020B0604020202020204" pitchFamily="34" charset="0"/>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BF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700" dirty="0">
                          <a:latin typeface="Arial" panose="020B0604020202020204" pitchFamily="34" charset="0"/>
                          <a:cs typeface="Arial" panose="020B0604020202020204" pitchFamily="34" charset="0"/>
                        </a:rPr>
                        <a:t>    АЛТ –</a:t>
                      </a:r>
                      <a:r>
                        <a:rPr lang="ru-RU" sz="700" spc="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18,7 </a:t>
                      </a:r>
                      <a:r>
                        <a:rPr lang="ru-RU" sz="700" spc="-10" dirty="0" err="1">
                          <a:latin typeface="Arial" panose="020B0604020202020204" pitchFamily="34" charset="0"/>
                          <a:cs typeface="Arial" panose="020B0604020202020204" pitchFamily="34" charset="0"/>
                        </a:rPr>
                        <a:t>Ед</a:t>
                      </a:r>
                      <a:r>
                        <a:rPr lang="ru-RU" sz="700" spc="-10" dirty="0">
                          <a:latin typeface="Arial" panose="020B0604020202020204" pitchFamily="34" charset="0"/>
                          <a:cs typeface="Arial" panose="020B0604020202020204" pitchFamily="34" charset="0"/>
                        </a:rPr>
                        <a:t>/л;</a:t>
                      </a:r>
                      <a:r>
                        <a:rPr lang="ru-RU" sz="700" spc="-1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АСТ</a:t>
                      </a:r>
                      <a:r>
                        <a:rPr lang="ru-RU" sz="700" spc="-1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52,2 </a:t>
                      </a:r>
                      <a:r>
                        <a:rPr lang="ru-RU" sz="700" spc="-10" dirty="0" err="1">
                          <a:latin typeface="Arial" panose="020B0604020202020204" pitchFamily="34" charset="0"/>
                          <a:cs typeface="Arial" panose="020B0604020202020204" pitchFamily="34" charset="0"/>
                        </a:rPr>
                        <a:t>Ед</a:t>
                      </a:r>
                      <a:r>
                        <a:rPr lang="ru-RU" sz="700" spc="-10" dirty="0">
                          <a:latin typeface="Arial" panose="020B0604020202020204" pitchFamily="34" charset="0"/>
                          <a:cs typeface="Arial" panose="020B0604020202020204" pitchFamily="34" charset="0"/>
                        </a:rPr>
                        <a:t>/л; Билирубин</a:t>
                      </a:r>
                      <a:r>
                        <a:rPr lang="ru-RU" sz="700" spc="1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общий</a:t>
                      </a:r>
                      <a:r>
                        <a:rPr lang="ru-RU" sz="700" spc="3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 </a:t>
                      </a:r>
                      <a:r>
                        <a:rPr lang="ru-RU" sz="700" spc="-20" dirty="0">
                          <a:latin typeface="Arial" panose="020B0604020202020204" pitchFamily="34" charset="0"/>
                          <a:cs typeface="Arial" panose="020B0604020202020204" pitchFamily="34" charset="0"/>
                        </a:rPr>
                        <a:t>139,1 </a:t>
                      </a:r>
                      <a:r>
                        <a:rPr lang="ru-RU" sz="700" spc="-10" dirty="0">
                          <a:latin typeface="Arial" panose="020B0604020202020204" pitchFamily="34" charset="0"/>
                          <a:cs typeface="Arial" panose="020B0604020202020204" pitchFamily="34" charset="0"/>
                        </a:rPr>
                        <a:t>ммоль/л;</a:t>
                      </a:r>
                      <a:r>
                        <a:rPr lang="ru-RU" sz="700" spc="1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Билирубин</a:t>
                      </a:r>
                      <a:r>
                        <a:rPr lang="ru-RU" sz="700" spc="-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прямой</a:t>
                      </a:r>
                      <a:r>
                        <a:rPr lang="ru-RU" sz="700" spc="3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10" dirty="0">
                          <a:latin typeface="Arial" panose="020B0604020202020204" pitchFamily="34" charset="0"/>
                          <a:cs typeface="Arial" panose="020B0604020202020204" pitchFamily="34" charset="0"/>
                        </a:rPr>
                        <a:t> </a:t>
                      </a:r>
                      <a:r>
                        <a:rPr lang="ru-RU" sz="700" spc="0" dirty="0">
                          <a:latin typeface="Arial" panose="020B0604020202020204" pitchFamily="34" charset="0"/>
                          <a:cs typeface="Arial" panose="020B0604020202020204" pitchFamily="34" charset="0"/>
                        </a:rPr>
                        <a:t>129,5</a:t>
                      </a:r>
                      <a:r>
                        <a:rPr lang="ru-RU" sz="700" spc="-4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ммоль/л;</a:t>
                      </a:r>
                      <a:r>
                        <a:rPr lang="ru-RU" sz="700" spc="20" dirty="0">
                          <a:latin typeface="Arial" panose="020B0604020202020204" pitchFamily="34" charset="0"/>
                          <a:cs typeface="Arial" panose="020B0604020202020204" pitchFamily="34" charset="0"/>
                        </a:rPr>
                        <a:t> Общий белок 64,6 г/л, Альбумин 30,3 г/л, </a:t>
                      </a:r>
                      <a:r>
                        <a:rPr lang="ru-RU" sz="700" spc="-10" dirty="0">
                          <a:latin typeface="Arial" panose="020B0604020202020204" pitchFamily="34" charset="0"/>
                          <a:cs typeface="Arial" panose="020B0604020202020204" pitchFamily="34" charset="0"/>
                        </a:rPr>
                        <a:t>Глюкоза</a:t>
                      </a:r>
                      <a:r>
                        <a:rPr lang="ru-RU" sz="700" spc="1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10" dirty="0">
                          <a:latin typeface="Arial" panose="020B0604020202020204" pitchFamily="34" charset="0"/>
                          <a:cs typeface="Arial" panose="020B0604020202020204" pitchFamily="34" charset="0"/>
                        </a:rPr>
                        <a:t> </a:t>
                      </a:r>
                      <a:r>
                        <a:rPr lang="ru-RU" sz="700" spc="0" dirty="0">
                          <a:latin typeface="Arial" panose="020B0604020202020204" pitchFamily="34" charset="0"/>
                          <a:cs typeface="Arial" panose="020B0604020202020204" pitchFamily="34" charset="0"/>
                        </a:rPr>
                        <a:t>6,5</a:t>
                      </a:r>
                      <a:r>
                        <a:rPr lang="ru-RU" sz="700" spc="-4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ммоль/л;</a:t>
                      </a:r>
                      <a:r>
                        <a:rPr lang="ru-RU" sz="700" spc="10"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Креатинин</a:t>
                      </a:r>
                      <a:r>
                        <a:rPr lang="ru-RU" sz="700" spc="30" dirty="0">
                          <a:latin typeface="Arial" panose="020B0604020202020204" pitchFamily="34" charset="0"/>
                          <a:cs typeface="Arial" panose="020B0604020202020204" pitchFamily="34" charset="0"/>
                        </a:rPr>
                        <a:t> </a:t>
                      </a:r>
                      <a:r>
                        <a:rPr lang="ru-RU" sz="700" spc="-50" dirty="0">
                          <a:latin typeface="Arial" panose="020B0604020202020204" pitchFamily="34" charset="0"/>
                          <a:cs typeface="Arial" panose="020B0604020202020204" pitchFamily="34" charset="0"/>
                        </a:rPr>
                        <a:t>–</a:t>
                      </a:r>
                      <a:r>
                        <a:rPr lang="ru-RU" sz="700" spc="500"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71</a:t>
                      </a:r>
                      <a:r>
                        <a:rPr lang="ru-RU" sz="700" spc="-10" baseline="0" dirty="0">
                          <a:latin typeface="Arial" panose="020B0604020202020204" pitchFamily="34" charset="0"/>
                          <a:cs typeface="Arial" panose="020B0604020202020204" pitchFamily="34" charset="0"/>
                        </a:rPr>
                        <a:t> </a:t>
                      </a:r>
                      <a:r>
                        <a:rPr lang="ru-RU" sz="700" spc="-10" dirty="0" err="1">
                          <a:latin typeface="Arial" panose="020B0604020202020204" pitchFamily="34" charset="0"/>
                          <a:cs typeface="Arial" panose="020B0604020202020204" pitchFamily="34" charset="0"/>
                        </a:rPr>
                        <a:t>мкмоль</a:t>
                      </a:r>
                      <a:r>
                        <a:rPr lang="ru-RU" sz="700" spc="-10" dirty="0">
                          <a:latin typeface="Arial" panose="020B0604020202020204" pitchFamily="34" charset="0"/>
                          <a:cs typeface="Arial" panose="020B0604020202020204" pitchFamily="34" charset="0"/>
                        </a:rPr>
                        <a:t>/л;</a:t>
                      </a:r>
                      <a:r>
                        <a:rPr lang="ru-RU" sz="700" spc="-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Мочевина</a:t>
                      </a:r>
                      <a:r>
                        <a:rPr lang="ru-RU" sz="700" spc="6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5" dirty="0">
                          <a:latin typeface="Arial" panose="020B0604020202020204" pitchFamily="34" charset="0"/>
                          <a:cs typeface="Arial" panose="020B0604020202020204" pitchFamily="34" charset="0"/>
                        </a:rPr>
                        <a:t> </a:t>
                      </a:r>
                      <a:r>
                        <a:rPr lang="ru-RU" sz="700" spc="0" dirty="0">
                          <a:latin typeface="Arial" panose="020B0604020202020204" pitchFamily="34" charset="0"/>
                          <a:cs typeface="Arial" panose="020B0604020202020204" pitchFamily="34" charset="0"/>
                        </a:rPr>
                        <a:t>3,5</a:t>
                      </a:r>
                      <a:r>
                        <a:rPr lang="ru-RU" sz="700" spc="-4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ммоль/л,</a:t>
                      </a:r>
                      <a:r>
                        <a:rPr lang="ru-RU" sz="700" spc="40"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Калий</a:t>
                      </a:r>
                      <a:r>
                        <a:rPr lang="ru-RU" sz="700" spc="1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10" dirty="0">
                          <a:latin typeface="Arial" panose="020B0604020202020204" pitchFamily="34" charset="0"/>
                          <a:cs typeface="Arial" panose="020B0604020202020204" pitchFamily="34" charset="0"/>
                        </a:rPr>
                        <a:t> </a:t>
                      </a:r>
                      <a:r>
                        <a:rPr lang="ru-RU" sz="700" spc="0" dirty="0">
                          <a:latin typeface="Arial" panose="020B0604020202020204" pitchFamily="34" charset="0"/>
                          <a:cs typeface="Arial" panose="020B0604020202020204" pitchFamily="34" charset="0"/>
                        </a:rPr>
                        <a:t>3,5</a:t>
                      </a:r>
                      <a:r>
                        <a:rPr lang="ru-RU" sz="700" spc="-1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ммоль/л,</a:t>
                      </a:r>
                      <a:r>
                        <a:rPr lang="ru-RU" sz="700" spc="15" dirty="0">
                          <a:latin typeface="Arial" panose="020B0604020202020204" pitchFamily="34" charset="0"/>
                          <a:cs typeface="Arial" panose="020B0604020202020204" pitchFamily="34" charset="0"/>
                        </a:rPr>
                        <a:t> </a:t>
                      </a:r>
                      <a:r>
                        <a:rPr lang="ru-RU" sz="700" spc="0" dirty="0">
                          <a:latin typeface="Arial" panose="020B0604020202020204" pitchFamily="34" charset="0"/>
                          <a:cs typeface="Arial" panose="020B0604020202020204" pitchFamily="34" charset="0"/>
                        </a:rPr>
                        <a:t>Н</a:t>
                      </a:r>
                      <a:r>
                        <a:rPr lang="ru-RU" sz="700" dirty="0">
                          <a:latin typeface="Arial" panose="020B0604020202020204" pitchFamily="34" charset="0"/>
                          <a:cs typeface="Arial" panose="020B0604020202020204" pitchFamily="34" charset="0"/>
                        </a:rPr>
                        <a:t>атрий</a:t>
                      </a:r>
                      <a:r>
                        <a:rPr lang="ru-RU" sz="700" spc="3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10" dirty="0">
                          <a:latin typeface="Arial" panose="020B0604020202020204" pitchFamily="34" charset="0"/>
                          <a:cs typeface="Arial" panose="020B0604020202020204" pitchFamily="34" charset="0"/>
                        </a:rPr>
                        <a:t> </a:t>
                      </a:r>
                      <a:r>
                        <a:rPr lang="ru-RU" sz="700" spc="0" dirty="0">
                          <a:latin typeface="Arial" panose="020B0604020202020204" pitchFamily="34" charset="0"/>
                          <a:cs typeface="Arial" panose="020B0604020202020204" pitchFamily="34" charset="0"/>
                        </a:rPr>
                        <a:t>132,1</a:t>
                      </a:r>
                      <a:r>
                        <a:rPr lang="ru-RU" sz="700" spc="-40"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моль/л.</a:t>
                      </a:r>
                      <a:endParaRPr lang="ru-RU" sz="700" dirty="0">
                        <a:latin typeface="Arial" panose="020B0604020202020204" pitchFamily="34" charset="0"/>
                        <a:cs typeface="Arial" panose="020B0604020202020204" pitchFamily="34" charset="0"/>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BF5"/>
                    </a:solidFill>
                  </a:tcPr>
                </a:tc>
                <a:extLst>
                  <a:ext uri="{0D108BD9-81ED-4DB2-BD59-A6C34878D82A}">
                    <a16:rowId xmlns:a16="http://schemas.microsoft.com/office/drawing/2014/main" val="10002"/>
                  </a:ext>
                </a:extLst>
              </a:tr>
              <a:tr h="271904">
                <a:tc>
                  <a:txBody>
                    <a:bodyPr/>
                    <a:lstStyle/>
                    <a:p>
                      <a:pPr marL="92710">
                        <a:lnSpc>
                          <a:spcPct val="100000"/>
                        </a:lnSpc>
                        <a:spcBef>
                          <a:spcPts val="310"/>
                        </a:spcBef>
                      </a:pPr>
                      <a:r>
                        <a:rPr sz="700" b="1" spc="-10" dirty="0" err="1">
                          <a:latin typeface="Arial" panose="020B0604020202020204" pitchFamily="34" charset="0"/>
                          <a:cs typeface="Arial" panose="020B0604020202020204" pitchFamily="34" charset="0"/>
                        </a:rPr>
                        <a:t>Коагулограмма</a:t>
                      </a:r>
                      <a:r>
                        <a:rPr lang="ru-RU" sz="700" b="0" spc="0" dirty="0">
                          <a:latin typeface="Arial" panose="020B0604020202020204" pitchFamily="34" charset="0"/>
                          <a:cs typeface="Arial" panose="020B0604020202020204" pitchFamily="34" charset="0"/>
                        </a:rPr>
                        <a:t>:</a:t>
                      </a:r>
                      <a:endParaRPr sz="700" dirty="0">
                        <a:latin typeface="Arial" panose="020B0604020202020204" pitchFamily="34" charset="0"/>
                        <a:cs typeface="Arial" panose="020B0604020202020204" pitchFamily="34" charset="0"/>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4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700" dirty="0">
                          <a:latin typeface="Arial" panose="020B0604020202020204" pitchFamily="34" charset="0"/>
                          <a:cs typeface="Arial" panose="020B0604020202020204" pitchFamily="34" charset="0"/>
                        </a:rPr>
                        <a:t>    МНО</a:t>
                      </a:r>
                      <a:r>
                        <a:rPr lang="ru-RU" sz="700" spc="-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3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1,85;</a:t>
                      </a:r>
                      <a:r>
                        <a:rPr lang="ru-RU" sz="700" spc="-2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АЧТВ</a:t>
                      </a:r>
                      <a:r>
                        <a:rPr lang="ru-RU" sz="700" spc="2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35" dirty="0">
                          <a:latin typeface="Arial" panose="020B0604020202020204" pitchFamily="34" charset="0"/>
                          <a:cs typeface="Arial" panose="020B0604020202020204" pitchFamily="34" charset="0"/>
                        </a:rPr>
                        <a:t> </a:t>
                      </a:r>
                      <a:r>
                        <a:rPr lang="ru-RU" sz="700" spc="0" dirty="0">
                          <a:latin typeface="Arial" panose="020B0604020202020204" pitchFamily="34" charset="0"/>
                          <a:cs typeface="Arial" panose="020B0604020202020204" pitchFamily="34" charset="0"/>
                        </a:rPr>
                        <a:t>39,7</a:t>
                      </a:r>
                      <a:r>
                        <a:rPr lang="ru-RU" sz="700" dirty="0">
                          <a:latin typeface="Arial" panose="020B0604020202020204" pitchFamily="34" charset="0"/>
                          <a:cs typeface="Arial" panose="020B0604020202020204" pitchFamily="34" charset="0"/>
                        </a:rPr>
                        <a:t>сек.:</a:t>
                      </a:r>
                      <a:r>
                        <a:rPr lang="ru-RU" sz="700" spc="140"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Определение</a:t>
                      </a:r>
                      <a:r>
                        <a:rPr lang="ru-RU" sz="700" spc="6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фибриногена</a:t>
                      </a:r>
                      <a:r>
                        <a:rPr lang="ru-RU" sz="700" spc="1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в</a:t>
                      </a:r>
                      <a:r>
                        <a:rPr lang="ru-RU" sz="700" spc="-10" dirty="0">
                          <a:latin typeface="Arial" panose="020B0604020202020204" pitchFamily="34" charset="0"/>
                          <a:cs typeface="Arial" panose="020B0604020202020204" pitchFamily="34" charset="0"/>
                        </a:rPr>
                        <a:t> плазме</a:t>
                      </a:r>
                      <a:r>
                        <a:rPr lang="ru-RU" sz="700"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крови</a:t>
                      </a:r>
                      <a:r>
                        <a:rPr lang="ru-RU" sz="700" spc="1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на</a:t>
                      </a:r>
                      <a:r>
                        <a:rPr lang="ru-RU" sz="700" spc="-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анализаторе</a:t>
                      </a:r>
                      <a:r>
                        <a:rPr lang="ru-RU" sz="700" spc="6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35" dirty="0">
                          <a:latin typeface="Arial" panose="020B0604020202020204" pitchFamily="34" charset="0"/>
                          <a:cs typeface="Arial" panose="020B0604020202020204" pitchFamily="34" charset="0"/>
                        </a:rPr>
                        <a:t> </a:t>
                      </a:r>
                      <a:r>
                        <a:rPr lang="ru-RU" sz="700" spc="-10" dirty="0">
                          <a:latin typeface="Arial" panose="020B0604020202020204" pitchFamily="34" charset="0"/>
                          <a:cs typeface="Arial" panose="020B0604020202020204" pitchFamily="34" charset="0"/>
                        </a:rPr>
                        <a:t>3,56 г/л;</a:t>
                      </a:r>
                      <a:r>
                        <a:rPr lang="ru-RU" sz="700" spc="500" dirty="0">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700" spc="500" dirty="0">
                          <a:latin typeface="Arial" panose="020B0604020202020204" pitchFamily="34" charset="0"/>
                          <a:cs typeface="Arial" panose="020B0604020202020204" pitchFamily="34" charset="0"/>
                        </a:rPr>
                        <a:t> </a:t>
                      </a:r>
                      <a:r>
                        <a:rPr lang="ru-RU" sz="700" spc="-10" dirty="0" err="1">
                          <a:latin typeface="Arial" panose="020B0604020202020204" pitchFamily="34" charset="0"/>
                          <a:cs typeface="Arial" panose="020B0604020202020204" pitchFamily="34" charset="0"/>
                        </a:rPr>
                        <a:t>Протромбиновое</a:t>
                      </a:r>
                      <a:r>
                        <a:rPr lang="ru-RU" sz="700" spc="5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время</a:t>
                      </a:r>
                      <a:r>
                        <a:rPr lang="ru-RU" sz="700" spc="5"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a:t>
                      </a:r>
                      <a:r>
                        <a:rPr lang="ru-RU" sz="700" spc="-20" dirty="0">
                          <a:latin typeface="Arial" panose="020B0604020202020204" pitchFamily="34" charset="0"/>
                          <a:cs typeface="Arial" panose="020B0604020202020204" pitchFamily="34" charset="0"/>
                        </a:rPr>
                        <a:t> </a:t>
                      </a:r>
                      <a:r>
                        <a:rPr lang="ru-RU" sz="700" spc="0" dirty="0">
                          <a:latin typeface="Arial" panose="020B0604020202020204" pitchFamily="34" charset="0"/>
                          <a:cs typeface="Arial" panose="020B0604020202020204" pitchFamily="34" charset="0"/>
                        </a:rPr>
                        <a:t>22,2 </a:t>
                      </a:r>
                      <a:r>
                        <a:rPr lang="ru-RU" sz="700" dirty="0">
                          <a:latin typeface="Arial" panose="020B0604020202020204" pitchFamily="34" charset="0"/>
                          <a:cs typeface="Arial" panose="020B0604020202020204" pitchFamily="34" charset="0"/>
                        </a:rPr>
                        <a:t>сек.;</a:t>
                      </a:r>
                      <a:r>
                        <a:rPr lang="ru-RU" sz="700" spc="-10" dirty="0">
                          <a:latin typeface="Arial" panose="020B0604020202020204" pitchFamily="34" charset="0"/>
                          <a:cs typeface="Arial" panose="020B0604020202020204" pitchFamily="34" charset="0"/>
                        </a:rPr>
                        <a:t> </a:t>
                      </a:r>
                      <a:endParaRPr lang="ru-RU" sz="700" dirty="0"/>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4EA"/>
                    </a:solidFill>
                  </a:tcPr>
                </a:tc>
                <a:extLst>
                  <a:ext uri="{0D108BD9-81ED-4DB2-BD59-A6C34878D82A}">
                    <a16:rowId xmlns:a16="http://schemas.microsoft.com/office/drawing/2014/main" val="10003"/>
                  </a:ext>
                </a:extLst>
              </a:tr>
              <a:tr h="245943">
                <a:tc>
                  <a:txBody>
                    <a:bodyPr/>
                    <a:lstStyle/>
                    <a:p>
                      <a:pPr marL="92710">
                        <a:lnSpc>
                          <a:spcPct val="100000"/>
                        </a:lnSpc>
                        <a:spcBef>
                          <a:spcPts val="310"/>
                        </a:spcBef>
                      </a:pPr>
                      <a:r>
                        <a:rPr lang="ru-RU" sz="700" b="1" dirty="0" err="1">
                          <a:latin typeface="Arial" panose="020B0604020202020204" pitchFamily="34" charset="0"/>
                          <a:cs typeface="Arial" panose="020B0604020202020204" pitchFamily="34" charset="0"/>
                        </a:rPr>
                        <a:t>Онкомаркеры</a:t>
                      </a:r>
                      <a:r>
                        <a:rPr lang="ru-RU" sz="700" b="1" dirty="0">
                          <a:latin typeface="Arial" panose="020B0604020202020204" pitchFamily="34" charset="0"/>
                          <a:cs typeface="Arial" panose="020B0604020202020204" pitchFamily="34" charset="0"/>
                        </a:rPr>
                        <a:t>:</a:t>
                      </a:r>
                      <a:endParaRPr sz="700" b="1" dirty="0">
                        <a:latin typeface="Arial" panose="020B0604020202020204" pitchFamily="34" charset="0"/>
                        <a:cs typeface="Arial" panose="020B0604020202020204" pitchFamily="34" charset="0"/>
                      </a:endParaRPr>
                    </a:p>
                  </a:txBody>
                  <a:tcPr marL="0" marR="0" marT="39370" marB="0">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CFD4EA"/>
                    </a:solidFill>
                  </a:tcPr>
                </a:tc>
                <a:tc>
                  <a:txBody>
                    <a:bodyPr/>
                    <a:lstStyle/>
                    <a:p>
                      <a:pPr marL="93345" marR="292735">
                        <a:lnSpc>
                          <a:spcPct val="100000"/>
                        </a:lnSpc>
                        <a:spcBef>
                          <a:spcPts val="310"/>
                        </a:spcBef>
                      </a:pPr>
                      <a:r>
                        <a:rPr lang="ru-RU" sz="700" spc="-10" baseline="0" dirty="0">
                          <a:latin typeface="Arial" panose="020B0604020202020204" pitchFamily="34" charset="0"/>
                          <a:cs typeface="Arial" panose="020B0604020202020204" pitchFamily="34" charset="0"/>
                        </a:rPr>
                        <a:t>АФП – 8,7, РЭА – 11,5, СА199 – 1,6</a:t>
                      </a:r>
                      <a:endParaRPr sz="700" dirty="0">
                        <a:latin typeface="Arial" panose="020B0604020202020204" pitchFamily="34" charset="0"/>
                        <a:cs typeface="Arial" panose="020B0604020202020204" pitchFamily="34" charset="0"/>
                      </a:endParaRPr>
                    </a:p>
                  </a:txBody>
                  <a:tcPr marL="0" marR="0" marT="3937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CFD4EA"/>
                    </a:solidFill>
                  </a:tcPr>
                </a:tc>
                <a:extLst>
                  <a:ext uri="{0D108BD9-81ED-4DB2-BD59-A6C34878D82A}">
                    <a16:rowId xmlns:a16="http://schemas.microsoft.com/office/drawing/2014/main" val="10004"/>
                  </a:ext>
                </a:extLst>
              </a:tr>
              <a:tr h="557035">
                <a:tc>
                  <a:txBody>
                    <a:bodyPr/>
                    <a:lstStyle/>
                    <a:p>
                      <a:pPr marL="92710">
                        <a:lnSpc>
                          <a:spcPct val="100000"/>
                        </a:lnSpc>
                        <a:spcBef>
                          <a:spcPts val="310"/>
                        </a:spcBef>
                      </a:pPr>
                      <a:r>
                        <a:rPr lang="ru-RU" sz="700" b="1" spc="-10" dirty="0" err="1">
                          <a:latin typeface="Arial" panose="020B0604020202020204" pitchFamily="34" charset="0"/>
                          <a:cs typeface="Arial" panose="020B0604020202020204" pitchFamily="34" charset="0"/>
                        </a:rPr>
                        <a:t>Имуноглобулины</a:t>
                      </a:r>
                      <a:r>
                        <a:rPr lang="ru-RU" sz="700" b="1" spc="-10" baseline="0" dirty="0">
                          <a:latin typeface="Arial" panose="020B0604020202020204" pitchFamily="34" charset="0"/>
                          <a:cs typeface="Arial" panose="020B0604020202020204" pitchFamily="34" charset="0"/>
                        </a:rPr>
                        <a:t> и а</a:t>
                      </a:r>
                      <a:r>
                        <a:rPr lang="ru-RU" sz="700" b="1" spc="-10" dirty="0">
                          <a:latin typeface="Arial" panose="020B0604020202020204" pitchFamily="34" charset="0"/>
                          <a:cs typeface="Arial" panose="020B0604020202020204" pitchFamily="34" charset="0"/>
                        </a:rPr>
                        <a:t>нтитела</a:t>
                      </a:r>
                      <a:r>
                        <a:rPr sz="700" b="1" spc="-10" dirty="0">
                          <a:latin typeface="Arial" panose="020B0604020202020204" pitchFamily="34" charset="0"/>
                          <a:cs typeface="Arial" panose="020B0604020202020204" pitchFamily="34" charset="0"/>
                        </a:rPr>
                        <a:t>:</a:t>
                      </a:r>
                      <a:endParaRPr sz="700" dirty="0">
                        <a:latin typeface="Arial" panose="020B0604020202020204" pitchFamily="34" charset="0"/>
                        <a:cs typeface="Arial" panose="020B0604020202020204" pitchFamily="34" charset="0"/>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28575">
                      <a:solidFill>
                        <a:srgbClr val="FFFFFF"/>
                      </a:solidFill>
                      <a:prstDash val="solid"/>
                    </a:lnB>
                    <a:solidFill>
                      <a:srgbClr val="E9EBF5"/>
                    </a:solidFill>
                  </a:tcPr>
                </a:tc>
                <a:tc>
                  <a:txBody>
                    <a:bodyPr/>
                    <a:lstStyle/>
                    <a:p>
                      <a:pPr marL="93345">
                        <a:lnSpc>
                          <a:spcPct val="100000"/>
                        </a:lnSpc>
                        <a:spcBef>
                          <a:spcPts val="310"/>
                        </a:spcBef>
                      </a:pPr>
                      <a:r>
                        <a:rPr lang="ru-RU" sz="700" dirty="0">
                          <a:latin typeface="Arial" panose="020B0604020202020204" pitchFamily="34" charset="0"/>
                          <a:cs typeface="Arial" panose="020B0604020202020204" pitchFamily="34" charset="0"/>
                        </a:rPr>
                        <a:t> Гамма глобулины</a:t>
                      </a:r>
                      <a:r>
                        <a:rPr lang="ru-RU" sz="700" baseline="0" dirty="0">
                          <a:latin typeface="Arial" panose="020B0604020202020204" pitchFamily="34" charset="0"/>
                          <a:cs typeface="Arial" panose="020B0604020202020204" pitchFamily="34" charset="0"/>
                        </a:rPr>
                        <a:t> – 36,4 %, </a:t>
                      </a:r>
                      <a:r>
                        <a:rPr lang="ru-RU" sz="700" dirty="0">
                          <a:latin typeface="Arial" panose="020B0604020202020204" pitchFamily="34" charset="0"/>
                          <a:cs typeface="Arial" panose="020B0604020202020204" pitchFamily="34" charset="0"/>
                        </a:rPr>
                        <a:t>Антитела к LC-1 -положительный, </a:t>
                      </a:r>
                      <a:r>
                        <a:rPr lang="en-US" sz="700" dirty="0">
                          <a:latin typeface="Arial" panose="020B0604020202020204" pitchFamily="34" charset="0"/>
                          <a:cs typeface="Arial" panose="020B0604020202020204" pitchFamily="34" charset="0"/>
                        </a:rPr>
                        <a:t>AMA-</a:t>
                      </a:r>
                      <a:r>
                        <a:rPr lang="ru-RU" sz="700" dirty="0">
                          <a:latin typeface="Arial" panose="020B0604020202020204" pitchFamily="34" charset="0"/>
                          <a:cs typeface="Arial" panose="020B0604020202020204" pitchFamily="34" charset="0"/>
                        </a:rPr>
                        <a:t>М2 – «Серая зона» ,  Антитела M2-3E (BPO) – отрицательный, Антитела к sp100 – отрицательный, Антитела к PML –  отрицательный, Антитела к gp210 – отрицательный, Антитела к LKM-1 – отрицательный, Антитела к </a:t>
                      </a:r>
                      <a:r>
                        <a:rPr lang="en-US" sz="700" dirty="0">
                          <a:latin typeface="Arial" panose="020B0604020202020204" pitchFamily="34" charset="0"/>
                          <a:cs typeface="Arial" panose="020B0604020202020204" pitchFamily="34" charset="0"/>
                        </a:rPr>
                        <a:t>SLA/LP </a:t>
                      </a:r>
                      <a:r>
                        <a:rPr lang="ru-RU" sz="700" dirty="0">
                          <a:latin typeface="Arial" panose="020B0604020202020204" pitchFamily="34" charset="0"/>
                          <a:cs typeface="Arial" panose="020B0604020202020204" pitchFamily="34" charset="0"/>
                        </a:rPr>
                        <a:t>- отрицательный,</a:t>
                      </a:r>
                      <a:r>
                        <a:rPr lang="ru-RU" sz="700" baseline="0" dirty="0">
                          <a:latin typeface="Arial" panose="020B0604020202020204" pitchFamily="34" charset="0"/>
                          <a:cs typeface="Arial" panose="020B0604020202020204" pitchFamily="34" charset="0"/>
                        </a:rPr>
                        <a:t> </a:t>
                      </a:r>
                      <a:r>
                        <a:rPr lang="ru-RU" sz="700" dirty="0">
                          <a:latin typeface="Arial" panose="020B0604020202020204" pitchFamily="34" charset="0"/>
                          <a:cs typeface="Arial" panose="020B0604020202020204" pitchFamily="34" charset="0"/>
                        </a:rPr>
                        <a:t>АМА титр &lt; 1:80, АГМА/</a:t>
                      </a:r>
                      <a:r>
                        <a:rPr lang="en-US" sz="700" dirty="0">
                          <a:latin typeface="Arial" panose="020B0604020202020204" pitchFamily="34" charset="0"/>
                          <a:cs typeface="Arial" panose="020B0604020202020204" pitchFamily="34" charset="0"/>
                        </a:rPr>
                        <a:t>SMA</a:t>
                      </a:r>
                      <a:r>
                        <a:rPr lang="ru-RU" sz="700" dirty="0">
                          <a:latin typeface="Arial" panose="020B0604020202020204" pitchFamily="34" charset="0"/>
                          <a:cs typeface="Arial" panose="020B0604020202020204" pitchFamily="34" charset="0"/>
                        </a:rPr>
                        <a:t>(титр) 1:1280</a:t>
                      </a:r>
                      <a:r>
                        <a:rPr lang="ru-RU" sz="700" baseline="0" dirty="0">
                          <a:latin typeface="Arial" panose="020B0604020202020204" pitchFamily="34" charset="0"/>
                          <a:cs typeface="Arial" panose="020B0604020202020204" pitchFamily="34" charset="0"/>
                        </a:rPr>
                        <a:t> (положительный)</a:t>
                      </a:r>
                      <a:r>
                        <a:rPr lang="ru-RU" sz="700" dirty="0">
                          <a:latin typeface="Arial" panose="020B0604020202020204" pitchFamily="34" charset="0"/>
                          <a:cs typeface="Arial" panose="020B0604020202020204" pitchFamily="34" charset="0"/>
                        </a:rPr>
                        <a:t>, анти-LKM (титр) &lt; 1:80, АНФ (титр) 1:640 (положительный).</a:t>
                      </a:r>
                      <a:endParaRPr sz="700" dirty="0">
                        <a:latin typeface="Arial" panose="020B0604020202020204" pitchFamily="34" charset="0"/>
                        <a:cs typeface="Arial" panose="020B0604020202020204" pitchFamily="34" charset="0"/>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28575"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05"/>
                  </a:ext>
                </a:extLst>
              </a:tr>
              <a:tr h="233646">
                <a:tc>
                  <a:txBody>
                    <a:bodyPr/>
                    <a:lstStyle/>
                    <a:p>
                      <a:pPr marL="92710">
                        <a:lnSpc>
                          <a:spcPct val="100000"/>
                        </a:lnSpc>
                        <a:spcBef>
                          <a:spcPts val="350"/>
                        </a:spcBef>
                      </a:pPr>
                      <a:r>
                        <a:rPr sz="700" b="1" spc="-10" dirty="0">
                          <a:solidFill>
                            <a:srgbClr val="FFFFFF"/>
                          </a:solidFill>
                          <a:latin typeface="Arial" panose="020B0604020202020204" pitchFamily="34" charset="0"/>
                          <a:cs typeface="Arial" panose="020B0604020202020204" pitchFamily="34" charset="0"/>
                        </a:rPr>
                        <a:t>Исследование:</a:t>
                      </a:r>
                      <a:endParaRPr sz="700" dirty="0">
                        <a:latin typeface="Arial" panose="020B0604020202020204" pitchFamily="34" charset="0"/>
                        <a:cs typeface="Arial" panose="020B0604020202020204" pitchFamily="34" charset="0"/>
                      </a:endParaRPr>
                    </a:p>
                  </a:txBody>
                  <a:tcPr marL="0" marR="0" marT="44450" marB="0">
                    <a:lnL w="12700">
                      <a:solidFill>
                        <a:srgbClr val="FFFFFF"/>
                      </a:solidFill>
                      <a:prstDash val="solid"/>
                    </a:lnL>
                    <a:lnR w="12700">
                      <a:solidFill>
                        <a:srgbClr val="FFFFFF"/>
                      </a:solidFill>
                      <a:prstDash val="solid"/>
                    </a:lnR>
                    <a:lnT w="28575">
                      <a:solidFill>
                        <a:srgbClr val="FFFFFF"/>
                      </a:solidFill>
                      <a:prstDash val="solid"/>
                    </a:lnT>
                    <a:lnB w="38100">
                      <a:solidFill>
                        <a:srgbClr val="FFFFFF"/>
                      </a:solidFill>
                      <a:prstDash val="solid"/>
                    </a:lnB>
                    <a:solidFill>
                      <a:srgbClr val="4471C4"/>
                    </a:solidFill>
                  </a:tcPr>
                </a:tc>
                <a:tc>
                  <a:txBody>
                    <a:bodyPr/>
                    <a:lstStyle/>
                    <a:p>
                      <a:pPr marL="93345">
                        <a:lnSpc>
                          <a:spcPct val="100000"/>
                        </a:lnSpc>
                        <a:spcBef>
                          <a:spcPts val="350"/>
                        </a:spcBef>
                      </a:pPr>
                      <a:r>
                        <a:rPr sz="700" b="1" spc="-10" dirty="0">
                          <a:solidFill>
                            <a:srgbClr val="FFFFFF"/>
                          </a:solidFill>
                          <a:latin typeface="Arial" panose="020B0604020202020204" pitchFamily="34" charset="0"/>
                          <a:cs typeface="Arial" panose="020B0604020202020204" pitchFamily="34" charset="0"/>
                        </a:rPr>
                        <a:t>Заключение:</a:t>
                      </a:r>
                      <a:endParaRPr sz="700" dirty="0">
                        <a:latin typeface="Arial" panose="020B0604020202020204" pitchFamily="34" charset="0"/>
                        <a:cs typeface="Arial" panose="020B0604020202020204" pitchFamily="34" charset="0"/>
                      </a:endParaRPr>
                    </a:p>
                  </a:txBody>
                  <a:tcPr marL="0" marR="0" marT="44450" marB="0">
                    <a:lnL w="12700">
                      <a:solidFill>
                        <a:srgbClr val="FFFFFF"/>
                      </a:solidFill>
                      <a:prstDash val="solid"/>
                    </a:lnL>
                    <a:lnR w="12700">
                      <a:solidFill>
                        <a:srgbClr val="FFFFFF"/>
                      </a:solidFill>
                      <a:prstDash val="solid"/>
                    </a:lnR>
                    <a:lnT w="28575" cap="flat" cmpd="sng" algn="ctr">
                      <a:solidFill>
                        <a:srgbClr val="FFFFFF"/>
                      </a:solidFill>
                      <a:prstDash val="solid"/>
                      <a:round/>
                      <a:headEnd type="none" w="med" len="med"/>
                      <a:tailEnd type="none" w="med" len="med"/>
                    </a:lnT>
                    <a:lnB w="38100">
                      <a:solidFill>
                        <a:srgbClr val="FFFFFF"/>
                      </a:solidFill>
                      <a:prstDash val="solid"/>
                    </a:lnB>
                    <a:solidFill>
                      <a:srgbClr val="4471C4"/>
                    </a:solidFill>
                  </a:tcPr>
                </a:tc>
                <a:extLst>
                  <a:ext uri="{0D108BD9-81ED-4DB2-BD59-A6C34878D82A}">
                    <a16:rowId xmlns:a16="http://schemas.microsoft.com/office/drawing/2014/main" val="10006"/>
                  </a:ext>
                </a:extLst>
              </a:tr>
              <a:tr h="288301">
                <a:tc>
                  <a:txBody>
                    <a:bodyPr/>
                    <a:lstStyle/>
                    <a:p>
                      <a:pPr marL="92710">
                        <a:lnSpc>
                          <a:spcPct val="100000"/>
                        </a:lnSpc>
                        <a:spcBef>
                          <a:spcPts val="315"/>
                        </a:spcBef>
                      </a:pPr>
                      <a:r>
                        <a:rPr sz="700" b="1" dirty="0">
                          <a:latin typeface="Arial" panose="020B0604020202020204" pitchFamily="34" charset="0"/>
                          <a:cs typeface="Arial" panose="020B0604020202020204" pitchFamily="34" charset="0"/>
                        </a:rPr>
                        <a:t>УЗИ</a:t>
                      </a:r>
                      <a:r>
                        <a:rPr sz="700" b="1" spc="-10" dirty="0">
                          <a:latin typeface="Arial" panose="020B0604020202020204" pitchFamily="34" charset="0"/>
                          <a:cs typeface="Arial" panose="020B0604020202020204" pitchFamily="34" charset="0"/>
                        </a:rPr>
                        <a:t> </a:t>
                      </a:r>
                      <a:r>
                        <a:rPr sz="700" b="1" spc="-25" dirty="0">
                          <a:latin typeface="Arial" panose="020B0604020202020204" pitchFamily="34" charset="0"/>
                          <a:cs typeface="Arial" panose="020B0604020202020204" pitchFamily="34" charset="0"/>
                        </a:rPr>
                        <a:t>ОБП</a:t>
                      </a:r>
                      <a:endParaRPr sz="700" dirty="0">
                        <a:latin typeface="Arial" panose="020B0604020202020204" pitchFamily="34" charset="0"/>
                        <a:cs typeface="Arial" panose="020B0604020202020204" pitchFamily="34" charset="0"/>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4EA"/>
                    </a:solidFill>
                  </a:tcPr>
                </a:tc>
                <a:tc>
                  <a:txBody>
                    <a:bodyPr/>
                    <a:lstStyle/>
                    <a:p>
                      <a:pPr marL="93345" marR="303530">
                        <a:lnSpc>
                          <a:spcPct val="100000"/>
                        </a:lnSpc>
                        <a:spcBef>
                          <a:spcPts val="315"/>
                        </a:spcBef>
                      </a:pPr>
                      <a:r>
                        <a:rPr lang="ru-RU" sz="700" spc="-10" dirty="0">
                          <a:latin typeface="Arial" panose="020B0604020202020204" pitchFamily="34" charset="0"/>
                          <a:cs typeface="Arial" panose="020B0604020202020204" pitchFamily="34" charset="0"/>
                        </a:rPr>
                        <a:t>Гепатомегалия, диффузные изменения печени с наличием жировой инфильтрации, УЗИ-признаки стеатогепатита. Диффузные изменения., стеатоз поджелудочной железы, спленомегалия.</a:t>
                      </a:r>
                      <a:endParaRPr sz="700" dirty="0">
                        <a:latin typeface="Arial" panose="020B0604020202020204" pitchFamily="34" charset="0"/>
                        <a:cs typeface="Arial" panose="020B0604020202020204" pitchFamily="34" charset="0"/>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4EA"/>
                    </a:solidFill>
                  </a:tcPr>
                </a:tc>
                <a:extLst>
                  <a:ext uri="{0D108BD9-81ED-4DB2-BD59-A6C34878D82A}">
                    <a16:rowId xmlns:a16="http://schemas.microsoft.com/office/drawing/2014/main" val="10007"/>
                  </a:ext>
                </a:extLst>
              </a:tr>
              <a:tr h="338173">
                <a:tc>
                  <a:txBody>
                    <a:bodyPr/>
                    <a:lstStyle/>
                    <a:p>
                      <a:pPr marL="92710">
                        <a:lnSpc>
                          <a:spcPct val="100000"/>
                        </a:lnSpc>
                        <a:spcBef>
                          <a:spcPts val="315"/>
                        </a:spcBef>
                      </a:pPr>
                      <a:r>
                        <a:rPr sz="700" b="1" dirty="0">
                          <a:latin typeface="Arial" panose="020B0604020202020204" pitchFamily="34" charset="0"/>
                          <a:cs typeface="Arial" panose="020B0604020202020204" pitchFamily="34" charset="0"/>
                        </a:rPr>
                        <a:t>КТ</a:t>
                      </a:r>
                      <a:r>
                        <a:rPr sz="700" b="1" spc="-20" dirty="0">
                          <a:latin typeface="Arial" panose="020B0604020202020204" pitchFamily="34" charset="0"/>
                          <a:cs typeface="Arial" panose="020B0604020202020204" pitchFamily="34" charset="0"/>
                        </a:rPr>
                        <a:t> </a:t>
                      </a:r>
                      <a:r>
                        <a:rPr sz="700" b="1" dirty="0">
                          <a:latin typeface="Arial" panose="020B0604020202020204" pitchFamily="34" charset="0"/>
                          <a:cs typeface="Arial" panose="020B0604020202020204" pitchFamily="34" charset="0"/>
                        </a:rPr>
                        <a:t>ОБП</a:t>
                      </a:r>
                      <a:r>
                        <a:rPr sz="700" b="1" spc="65" dirty="0">
                          <a:latin typeface="Arial" panose="020B0604020202020204" pitchFamily="34" charset="0"/>
                          <a:cs typeface="Arial" panose="020B0604020202020204" pitchFamily="34" charset="0"/>
                        </a:rPr>
                        <a:t> </a:t>
                      </a:r>
                      <a:r>
                        <a:rPr sz="700" b="1" spc="-50" dirty="0">
                          <a:latin typeface="Arial" panose="020B0604020202020204" pitchFamily="34" charset="0"/>
                          <a:cs typeface="Arial" panose="020B0604020202020204" pitchFamily="34" charset="0"/>
                        </a:rPr>
                        <a:t>с</a:t>
                      </a:r>
                      <a:endParaRPr sz="700" dirty="0">
                        <a:latin typeface="Arial" panose="020B0604020202020204" pitchFamily="34" charset="0"/>
                        <a:cs typeface="Arial" panose="020B0604020202020204" pitchFamily="34" charset="0"/>
                      </a:endParaRPr>
                    </a:p>
                    <a:p>
                      <a:pPr marL="92710">
                        <a:lnSpc>
                          <a:spcPct val="100000"/>
                        </a:lnSpc>
                      </a:pPr>
                      <a:r>
                        <a:rPr lang="ru-RU" sz="700" b="1" spc="-10" dirty="0">
                          <a:latin typeface="Arial" panose="020B0604020202020204" pitchFamily="34" charset="0"/>
                          <a:cs typeface="Arial" panose="020B0604020202020204" pitchFamily="34" charset="0"/>
                        </a:rPr>
                        <a:t>к</a:t>
                      </a:r>
                      <a:r>
                        <a:rPr sz="700" b="1" spc="-10" dirty="0" err="1">
                          <a:latin typeface="Arial" panose="020B0604020202020204" pitchFamily="34" charset="0"/>
                          <a:cs typeface="Arial" panose="020B0604020202020204" pitchFamily="34" charset="0"/>
                        </a:rPr>
                        <a:t>онтрастированием</a:t>
                      </a:r>
                      <a:endParaRPr lang="ru-RU" sz="700" b="1" spc="-10" dirty="0">
                        <a:latin typeface="Arial" panose="020B0604020202020204" pitchFamily="34" charset="0"/>
                        <a:cs typeface="Arial" panose="020B0604020202020204" pitchFamily="34" charset="0"/>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BF5"/>
                    </a:solidFill>
                  </a:tcPr>
                </a:tc>
                <a:tc>
                  <a:txBody>
                    <a:bodyPr/>
                    <a:lstStyle/>
                    <a:p>
                      <a:pPr marL="93345" marR="160020">
                        <a:lnSpc>
                          <a:spcPct val="100000"/>
                        </a:lnSpc>
                        <a:spcBef>
                          <a:spcPts val="315"/>
                        </a:spcBef>
                      </a:pPr>
                      <a:r>
                        <a:rPr sz="700" dirty="0">
                          <a:latin typeface="Arial" panose="020B0604020202020204" pitchFamily="34" charset="0"/>
                          <a:cs typeface="Arial" panose="020B0604020202020204" pitchFamily="34" charset="0"/>
                        </a:rPr>
                        <a:t>КТ</a:t>
                      </a:r>
                      <a:r>
                        <a:rPr lang="ru-RU" sz="700" spc="-30" dirty="0">
                          <a:latin typeface="Arial" panose="020B0604020202020204" pitchFamily="34" charset="0"/>
                          <a:cs typeface="Arial" panose="020B0604020202020204" pitchFamily="34" charset="0"/>
                        </a:rPr>
                        <a:t>-</a:t>
                      </a:r>
                      <a:r>
                        <a:rPr sz="700" dirty="0" err="1">
                          <a:latin typeface="Arial" panose="020B0604020202020204" pitchFamily="34" charset="0"/>
                          <a:cs typeface="Arial" panose="020B0604020202020204" pitchFamily="34" charset="0"/>
                        </a:rPr>
                        <a:t>картина</a:t>
                      </a:r>
                      <a:r>
                        <a:rPr lang="ru-RU" sz="700" dirty="0">
                          <a:latin typeface="Arial" panose="020B0604020202020204" pitchFamily="34" charset="0"/>
                          <a:cs typeface="Arial" panose="020B0604020202020204" pitchFamily="34" charset="0"/>
                        </a:rPr>
                        <a:t> жирового гепатоза, умеренной</a:t>
                      </a:r>
                      <a:r>
                        <a:rPr lang="ru-RU" sz="700" baseline="0" dirty="0">
                          <a:latin typeface="Arial" panose="020B0604020202020204" pitchFamily="34" charset="0"/>
                          <a:cs typeface="Arial" panose="020B0604020202020204" pitchFamily="34" charset="0"/>
                        </a:rPr>
                        <a:t> гепатоспленомегалии, портальной гипертензии. Острый некалькулезный холецистит с перивезикальным выпотом.  Выпот в брюшной полости и тазу.  </a:t>
                      </a:r>
                      <a:endParaRPr sz="700" dirty="0">
                        <a:latin typeface="Arial" panose="020B0604020202020204" pitchFamily="34" charset="0"/>
                        <a:cs typeface="Arial" panose="020B0604020202020204" pitchFamily="34" charset="0"/>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BF5"/>
                    </a:solidFill>
                  </a:tcPr>
                </a:tc>
                <a:extLst>
                  <a:ext uri="{0D108BD9-81ED-4DB2-BD59-A6C34878D82A}">
                    <a16:rowId xmlns:a16="http://schemas.microsoft.com/office/drawing/2014/main" val="10008"/>
                  </a:ext>
                </a:extLst>
              </a:tr>
              <a:tr h="327924">
                <a:tc>
                  <a:txBody>
                    <a:bodyPr/>
                    <a:lstStyle/>
                    <a:p>
                      <a:pPr marL="92710">
                        <a:lnSpc>
                          <a:spcPct val="100000"/>
                        </a:lnSpc>
                        <a:spcBef>
                          <a:spcPts val="315"/>
                        </a:spcBef>
                      </a:pPr>
                      <a:r>
                        <a:rPr lang="ru-RU" sz="700" b="1" spc="0" dirty="0">
                          <a:latin typeface="Arial" panose="020B0604020202020204" pitchFamily="34" charset="0"/>
                          <a:cs typeface="Arial" panose="020B0604020202020204" pitchFamily="34" charset="0"/>
                        </a:rPr>
                        <a:t>МРТ</a:t>
                      </a:r>
                      <a:r>
                        <a:rPr lang="ru-RU" sz="700" b="1" spc="-20" dirty="0">
                          <a:latin typeface="Arial" panose="020B0604020202020204" pitchFamily="34" charset="0"/>
                          <a:cs typeface="Arial" panose="020B0604020202020204" pitchFamily="34" charset="0"/>
                        </a:rPr>
                        <a:t> </a:t>
                      </a:r>
                      <a:r>
                        <a:rPr lang="ru-RU" sz="700" b="1" dirty="0">
                          <a:latin typeface="Arial" panose="020B0604020202020204" pitchFamily="34" charset="0"/>
                          <a:cs typeface="Arial" panose="020B0604020202020204" pitchFamily="34" charset="0"/>
                        </a:rPr>
                        <a:t>ОБП</a:t>
                      </a:r>
                      <a:r>
                        <a:rPr lang="ru-RU" sz="700" b="1" spc="-5" dirty="0">
                          <a:latin typeface="Arial" panose="020B0604020202020204" pitchFamily="34" charset="0"/>
                          <a:cs typeface="Arial" panose="020B0604020202020204" pitchFamily="34" charset="0"/>
                        </a:rPr>
                        <a:t> </a:t>
                      </a:r>
                      <a:r>
                        <a:rPr lang="ru-RU" sz="700" b="1" dirty="0">
                          <a:latin typeface="Arial" panose="020B0604020202020204" pitchFamily="34" charset="0"/>
                          <a:cs typeface="Arial" panose="020B0604020202020204" pitchFamily="34" charset="0"/>
                        </a:rPr>
                        <a:t>и</a:t>
                      </a:r>
                      <a:r>
                        <a:rPr lang="ru-RU" sz="700" b="1" spc="-20" dirty="0">
                          <a:latin typeface="Arial" panose="020B0604020202020204" pitchFamily="34" charset="0"/>
                          <a:cs typeface="Arial" panose="020B0604020202020204" pitchFamily="34" charset="0"/>
                        </a:rPr>
                        <a:t> </a:t>
                      </a:r>
                      <a:r>
                        <a:rPr lang="ru-RU" sz="700" b="1" spc="-10" dirty="0">
                          <a:latin typeface="Arial" panose="020B0604020202020204" pitchFamily="34" charset="0"/>
                          <a:cs typeface="Arial" panose="020B0604020202020204" pitchFamily="34" charset="0"/>
                        </a:rPr>
                        <a:t>забрюшинного</a:t>
                      </a:r>
                      <a:endParaRPr lang="ru-RU" sz="700" dirty="0">
                        <a:latin typeface="Arial" panose="020B0604020202020204" pitchFamily="34" charset="0"/>
                        <a:cs typeface="Arial" panose="020B0604020202020204" pitchFamily="34" charset="0"/>
                      </a:endParaRPr>
                    </a:p>
                    <a:p>
                      <a:pPr marL="92710">
                        <a:lnSpc>
                          <a:spcPct val="100000"/>
                        </a:lnSpc>
                      </a:pPr>
                      <a:r>
                        <a:rPr lang="ru-RU" sz="700" b="1" spc="-10" dirty="0">
                          <a:latin typeface="Arial" panose="020B0604020202020204" pitchFamily="34" charset="0"/>
                          <a:cs typeface="Arial" panose="020B0604020202020204" pitchFamily="34" charset="0"/>
                        </a:rPr>
                        <a:t>пространства</a:t>
                      </a:r>
                      <a:endParaRPr sz="700" dirty="0">
                        <a:latin typeface="Arial" panose="020B0604020202020204" pitchFamily="34" charset="0"/>
                        <a:cs typeface="Arial" panose="020B0604020202020204" pitchFamily="34" charset="0"/>
                      </a:endParaRPr>
                    </a:p>
                  </a:txBody>
                  <a:tcPr marL="0" marR="0" marT="40005" marB="0">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9EBF5"/>
                    </a:solidFill>
                  </a:tcPr>
                </a:tc>
                <a:tc>
                  <a:txBody>
                    <a:bodyPr/>
                    <a:lstStyle/>
                    <a:p>
                      <a:pPr marL="93345" marR="160020">
                        <a:lnSpc>
                          <a:spcPct val="100000"/>
                        </a:lnSpc>
                        <a:spcBef>
                          <a:spcPts val="315"/>
                        </a:spcBef>
                      </a:pPr>
                      <a:r>
                        <a:rPr lang="ru-RU" sz="700" dirty="0">
                          <a:latin typeface="Arial" panose="020B0604020202020204" pitchFamily="34" charset="0"/>
                          <a:cs typeface="Arial" panose="020B0604020202020204" pitchFamily="34" charset="0"/>
                        </a:rPr>
                        <a:t>МРТ картина острого некалькулезного холецистита с перивезикальным умеренным отеком клетчатки.</a:t>
                      </a:r>
                      <a:r>
                        <a:rPr lang="ru-RU" sz="700" baseline="0" dirty="0">
                          <a:latin typeface="Arial" panose="020B0604020202020204" pitchFamily="34" charset="0"/>
                          <a:cs typeface="Arial" panose="020B0604020202020204" pitchFamily="34" charset="0"/>
                        </a:rPr>
                        <a:t> Умеренный отек паренхимы поджелудочной железы. Гепатоспленомегалия. Портальная гипертензия.</a:t>
                      </a:r>
                      <a:endParaRPr sz="700" dirty="0">
                        <a:latin typeface="Arial" panose="020B0604020202020204" pitchFamily="34" charset="0"/>
                        <a:cs typeface="Arial" panose="020B0604020202020204" pitchFamily="34" charset="0"/>
                      </a:endParaRPr>
                    </a:p>
                  </a:txBody>
                  <a:tcPr marL="0" marR="0" marT="40005"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E9EBF5"/>
                    </a:solidFill>
                  </a:tcPr>
                </a:tc>
                <a:extLst>
                  <a:ext uri="{0D108BD9-81ED-4DB2-BD59-A6C34878D82A}">
                    <a16:rowId xmlns:a16="http://schemas.microsoft.com/office/drawing/2014/main" val="10009"/>
                  </a:ext>
                </a:extLst>
              </a:tr>
              <a:tr h="229547">
                <a:tc>
                  <a:txBody>
                    <a:bodyPr/>
                    <a:lstStyle/>
                    <a:p>
                      <a:pPr marL="92710">
                        <a:lnSpc>
                          <a:spcPct val="100000"/>
                        </a:lnSpc>
                        <a:spcBef>
                          <a:spcPts val="315"/>
                        </a:spcBef>
                      </a:pPr>
                      <a:r>
                        <a:rPr lang="ru-RU" sz="700" b="1" spc="-25" dirty="0" err="1">
                          <a:latin typeface="Arial" panose="020B0604020202020204" pitchFamily="34" charset="0"/>
                          <a:cs typeface="Arial" panose="020B0604020202020204" pitchFamily="34" charset="0"/>
                        </a:rPr>
                        <a:t>Эластография</a:t>
                      </a:r>
                      <a:r>
                        <a:rPr lang="ru-RU" sz="700" b="1" spc="-25" baseline="0" dirty="0">
                          <a:latin typeface="Arial" panose="020B0604020202020204" pitchFamily="34" charset="0"/>
                          <a:cs typeface="Arial" panose="020B0604020202020204" pitchFamily="34" charset="0"/>
                        </a:rPr>
                        <a:t> печени</a:t>
                      </a:r>
                      <a:endParaRPr sz="700" b="1" dirty="0">
                        <a:latin typeface="Arial" panose="020B0604020202020204" pitchFamily="34" charset="0"/>
                        <a:cs typeface="Arial" panose="020B0604020202020204" pitchFamily="34" charset="0"/>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CFD4EA"/>
                    </a:solidFill>
                  </a:tcPr>
                </a:tc>
                <a:tc>
                  <a:txBody>
                    <a:bodyPr/>
                    <a:lstStyle/>
                    <a:p>
                      <a:pPr algn="l"/>
                      <a:r>
                        <a:rPr lang="ru-RU" sz="600" dirty="0"/>
                        <a:t>      </a:t>
                      </a:r>
                      <a:r>
                        <a:rPr lang="ru-RU" sz="700" dirty="0">
                          <a:latin typeface="Arial" panose="020B0604020202020204" pitchFamily="34" charset="0"/>
                          <a:cs typeface="Arial" panose="020B0604020202020204" pitchFamily="34" charset="0"/>
                        </a:rPr>
                        <a:t>15,7 кПа (</a:t>
                      </a:r>
                      <a:r>
                        <a:rPr lang="en-US" sz="700" dirty="0">
                          <a:latin typeface="Arial" panose="020B0604020202020204" pitchFamily="34" charset="0"/>
                          <a:cs typeface="Arial" panose="020B0604020202020204" pitchFamily="34" charset="0"/>
                        </a:rPr>
                        <a:t>F4 </a:t>
                      </a:r>
                      <a:r>
                        <a:rPr lang="ru-RU" sz="700" dirty="0">
                          <a:latin typeface="Arial" panose="020B0604020202020204" pitchFamily="34" charset="0"/>
                          <a:cs typeface="Arial" panose="020B0604020202020204" pitchFamily="34" charset="0"/>
                        </a:rPr>
                        <a:t>по </a:t>
                      </a:r>
                      <a:r>
                        <a:rPr lang="en-US" sz="700" dirty="0">
                          <a:latin typeface="Arial" panose="020B0604020202020204" pitchFamily="34" charset="0"/>
                          <a:cs typeface="Arial" panose="020B0604020202020204" pitchFamily="34" charset="0"/>
                        </a:rPr>
                        <a:t>Metavir)</a:t>
                      </a:r>
                      <a:endParaRPr sz="600" dirty="0">
                        <a:latin typeface="Arial" panose="020B0604020202020204" pitchFamily="34" charset="0"/>
                        <a:cs typeface="Arial" panose="020B0604020202020204" pitchFamily="34" charset="0"/>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CFD4EA"/>
                    </a:solidFill>
                  </a:tcPr>
                </a:tc>
                <a:extLst>
                  <a:ext uri="{0D108BD9-81ED-4DB2-BD59-A6C34878D82A}">
                    <a16:rowId xmlns:a16="http://schemas.microsoft.com/office/drawing/2014/main" val="10010"/>
                  </a:ext>
                </a:extLst>
              </a:tr>
              <a:tr h="229547">
                <a:tc>
                  <a:txBody>
                    <a:bodyPr/>
                    <a:lstStyle/>
                    <a:p>
                      <a:pPr marL="92710">
                        <a:lnSpc>
                          <a:spcPct val="100000"/>
                        </a:lnSpc>
                        <a:spcBef>
                          <a:spcPts val="315"/>
                        </a:spcBef>
                      </a:pPr>
                      <a:r>
                        <a:rPr lang="ru-RU" sz="700" b="1" dirty="0">
                          <a:latin typeface="Arial" panose="020B0604020202020204" pitchFamily="34" charset="0"/>
                          <a:cs typeface="Arial" panose="020B0604020202020204" pitchFamily="34" charset="0"/>
                        </a:rPr>
                        <a:t>ЭГДС</a:t>
                      </a:r>
                      <a:endParaRPr sz="700" b="1" dirty="0">
                        <a:latin typeface="Arial" panose="020B0604020202020204" pitchFamily="34" charset="0"/>
                        <a:cs typeface="Arial" panose="020B0604020202020204" pitchFamily="34" charset="0"/>
                      </a:endParaRPr>
                    </a:p>
                  </a:txBody>
                  <a:tcPr marL="0" marR="0" marT="40005"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CFD4EA"/>
                    </a:solidFill>
                  </a:tcPr>
                </a:tc>
                <a:tc>
                  <a:txBody>
                    <a:bodyPr/>
                    <a:lstStyle/>
                    <a:p>
                      <a:pPr algn="l"/>
                      <a:r>
                        <a:rPr lang="ru-RU" sz="700" dirty="0">
                          <a:latin typeface="Arial" panose="020B0604020202020204" pitchFamily="34" charset="0"/>
                          <a:cs typeface="Arial" panose="020B0604020202020204" pitchFamily="34" charset="0"/>
                        </a:rPr>
                        <a:t>    Недостаточность</a:t>
                      </a:r>
                      <a:r>
                        <a:rPr lang="ru-RU" sz="700" baseline="0" dirty="0">
                          <a:latin typeface="Arial" panose="020B0604020202020204" pitchFamily="34" charset="0"/>
                          <a:cs typeface="Arial" panose="020B0604020202020204" pitchFamily="34" charset="0"/>
                        </a:rPr>
                        <a:t> кардии 1 ст., неэрозивный рефлюкс эзофагит, катаральный гастрит.</a:t>
                      </a:r>
                      <a:endParaRPr sz="700" dirty="0">
                        <a:latin typeface="Arial" panose="020B0604020202020204" pitchFamily="34" charset="0"/>
                        <a:cs typeface="Arial" panose="020B0604020202020204" pitchFamily="34" charset="0"/>
                      </a:endParaRPr>
                    </a:p>
                  </a:txBody>
                  <a:tcPr marL="0" marR="0" marT="40005" marB="0">
                    <a:lnL w="12700" cap="flat" cmpd="sng" algn="ctr">
                      <a:solidFill>
                        <a:srgbClr val="FFFFFF"/>
                      </a:solidFill>
                      <a:prstDash val="solid"/>
                      <a:round/>
                      <a:headEnd type="none" w="med" len="med"/>
                      <a:tailEnd type="none" w="med" len="me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CFD4EA"/>
                    </a:solidFill>
                  </a:tcPr>
                </a:tc>
                <a:extLst>
                  <a:ext uri="{0D108BD9-81ED-4DB2-BD59-A6C34878D82A}">
                    <a16:rowId xmlns:a16="http://schemas.microsoft.com/office/drawing/2014/main" val="10011"/>
                  </a:ext>
                </a:extLst>
              </a:tr>
            </a:tbl>
          </a:graphicData>
        </a:graphic>
      </p:graphicFrame>
      <p:graphicFrame>
        <p:nvGraphicFramePr>
          <p:cNvPr id="87" name="object 87"/>
          <p:cNvGraphicFramePr>
            <a:graphicFrameLocks noGrp="1"/>
          </p:cNvGraphicFramePr>
          <p:nvPr>
            <p:extLst>
              <p:ext uri="{D42A27DB-BD31-4B8C-83A1-F6EECF244321}">
                <p14:modId xmlns:p14="http://schemas.microsoft.com/office/powerpoint/2010/main" val="3845111462"/>
              </p:ext>
            </p:extLst>
          </p:nvPr>
        </p:nvGraphicFramePr>
        <p:xfrm>
          <a:off x="3721873" y="5790900"/>
          <a:ext cx="2257425" cy="935990"/>
        </p:xfrm>
        <a:graphic>
          <a:graphicData uri="http://schemas.openxmlformats.org/drawingml/2006/table">
            <a:tbl>
              <a:tblPr firstRow="1" bandRow="1">
                <a:tableStyleId>{2D5ABB26-0587-4C30-8999-92F81FD0307C}</a:tableStyleId>
              </a:tblPr>
              <a:tblGrid>
                <a:gridCol w="1222375">
                  <a:extLst>
                    <a:ext uri="{9D8B030D-6E8A-4147-A177-3AD203B41FA5}">
                      <a16:colId xmlns:a16="http://schemas.microsoft.com/office/drawing/2014/main" val="20000"/>
                    </a:ext>
                  </a:extLst>
                </a:gridCol>
                <a:gridCol w="1035050">
                  <a:extLst>
                    <a:ext uri="{9D8B030D-6E8A-4147-A177-3AD203B41FA5}">
                      <a16:colId xmlns:a16="http://schemas.microsoft.com/office/drawing/2014/main" val="20001"/>
                    </a:ext>
                  </a:extLst>
                </a:gridCol>
              </a:tblGrid>
              <a:tr h="213360">
                <a:tc>
                  <a:txBody>
                    <a:bodyPr/>
                    <a:lstStyle/>
                    <a:p>
                      <a:pPr marL="92075">
                        <a:lnSpc>
                          <a:spcPct val="100000"/>
                        </a:lnSpc>
                        <a:spcBef>
                          <a:spcPts val="325"/>
                        </a:spcBef>
                      </a:pPr>
                      <a:r>
                        <a:rPr sz="800" b="1" spc="-10" dirty="0">
                          <a:solidFill>
                            <a:srgbClr val="FFFFFF"/>
                          </a:solidFill>
                          <a:latin typeface="Arial" panose="020B0604020202020204" pitchFamily="34" charset="0"/>
                          <a:cs typeface="Arial" panose="020B0604020202020204" pitchFamily="34" charset="0"/>
                        </a:rPr>
                        <a:t>Исследование:</a:t>
                      </a:r>
                      <a:endParaRPr sz="800" dirty="0">
                        <a:latin typeface="Arial" panose="020B0604020202020204" pitchFamily="34" charset="0"/>
                        <a:cs typeface="Arial" panose="020B0604020202020204" pitchFamily="34" charset="0"/>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1C4"/>
                    </a:solidFill>
                  </a:tcPr>
                </a:tc>
                <a:tc>
                  <a:txBody>
                    <a:bodyPr/>
                    <a:lstStyle/>
                    <a:p>
                      <a:pPr marL="92710">
                        <a:lnSpc>
                          <a:spcPct val="100000"/>
                        </a:lnSpc>
                        <a:spcBef>
                          <a:spcPts val="325"/>
                        </a:spcBef>
                      </a:pPr>
                      <a:r>
                        <a:rPr sz="800" b="1" spc="-10" dirty="0">
                          <a:solidFill>
                            <a:srgbClr val="FFFFFF"/>
                          </a:solidFill>
                          <a:latin typeface="Arial" panose="020B0604020202020204" pitchFamily="34" charset="0"/>
                          <a:cs typeface="Arial" panose="020B0604020202020204" pitchFamily="34" charset="0"/>
                        </a:rPr>
                        <a:t>Результат:</a:t>
                      </a:r>
                      <a:endParaRPr sz="800">
                        <a:latin typeface="Arial" panose="020B0604020202020204" pitchFamily="34" charset="0"/>
                        <a:cs typeface="Arial" panose="020B0604020202020204" pitchFamily="34" charset="0"/>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1C4"/>
                    </a:solidFill>
                  </a:tcPr>
                </a:tc>
                <a:extLst>
                  <a:ext uri="{0D108BD9-81ED-4DB2-BD59-A6C34878D82A}">
                    <a16:rowId xmlns:a16="http://schemas.microsoft.com/office/drawing/2014/main" val="10000"/>
                  </a:ext>
                </a:extLst>
              </a:tr>
              <a:tr h="315595">
                <a:tc>
                  <a:txBody>
                    <a:bodyPr/>
                    <a:lstStyle/>
                    <a:p>
                      <a:pPr marL="92075">
                        <a:lnSpc>
                          <a:spcPct val="100000"/>
                        </a:lnSpc>
                        <a:spcBef>
                          <a:spcPts val="325"/>
                        </a:spcBef>
                      </a:pPr>
                      <a:r>
                        <a:rPr sz="800" b="1" dirty="0">
                          <a:latin typeface="Arial" panose="020B0604020202020204" pitchFamily="34" charset="0"/>
                          <a:cs typeface="Arial" panose="020B0604020202020204" pitchFamily="34" charset="0"/>
                        </a:rPr>
                        <a:t>HBsAg</a:t>
                      </a:r>
                      <a:r>
                        <a:rPr sz="800" b="1" spc="-45" dirty="0">
                          <a:latin typeface="Arial" panose="020B0604020202020204" pitchFamily="34" charset="0"/>
                          <a:cs typeface="Arial" panose="020B0604020202020204" pitchFamily="34" charset="0"/>
                        </a:rPr>
                        <a:t> </a:t>
                      </a:r>
                      <a:r>
                        <a:rPr sz="800" b="1" dirty="0">
                          <a:latin typeface="Arial" panose="020B0604020202020204" pitchFamily="34" charset="0"/>
                          <a:cs typeface="Arial" panose="020B0604020202020204" pitchFamily="34" charset="0"/>
                        </a:rPr>
                        <a:t>(гепатит</a:t>
                      </a:r>
                      <a:r>
                        <a:rPr sz="800" b="1" spc="-20" dirty="0">
                          <a:latin typeface="Arial" panose="020B0604020202020204" pitchFamily="34" charset="0"/>
                          <a:cs typeface="Arial" panose="020B0604020202020204" pitchFamily="34" charset="0"/>
                        </a:rPr>
                        <a:t> </a:t>
                      </a:r>
                      <a:r>
                        <a:rPr sz="800" b="1" spc="-25" dirty="0">
                          <a:latin typeface="Arial" panose="020B0604020202020204" pitchFamily="34" charset="0"/>
                          <a:cs typeface="Arial" panose="020B0604020202020204" pitchFamily="34" charset="0"/>
                        </a:rPr>
                        <a:t>B)</a:t>
                      </a:r>
                      <a:endParaRPr sz="800" dirty="0">
                        <a:latin typeface="Arial" panose="020B0604020202020204" pitchFamily="34" charset="0"/>
                        <a:cs typeface="Arial" panose="020B0604020202020204" pitchFamily="34" charset="0"/>
                      </a:endParaRPr>
                    </a:p>
                  </a:txBody>
                  <a:tcPr marL="0" marR="0" marT="412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4EA"/>
                    </a:solidFill>
                  </a:tcPr>
                </a:tc>
                <a:tc>
                  <a:txBody>
                    <a:bodyPr/>
                    <a:lstStyle/>
                    <a:p>
                      <a:pPr marL="92710">
                        <a:lnSpc>
                          <a:spcPct val="100000"/>
                        </a:lnSpc>
                        <a:spcBef>
                          <a:spcPts val="325"/>
                        </a:spcBef>
                      </a:pPr>
                      <a:r>
                        <a:rPr lang="ru-RU" sz="800" spc="-10" dirty="0">
                          <a:latin typeface="Arial" panose="020B0604020202020204" pitchFamily="34" charset="0"/>
                          <a:cs typeface="Arial" panose="020B0604020202020204" pitchFamily="34" charset="0"/>
                        </a:rPr>
                        <a:t>Отрицательно</a:t>
                      </a:r>
                      <a:endParaRPr sz="800" dirty="0">
                        <a:latin typeface="Arial" panose="020B0604020202020204" pitchFamily="34" charset="0"/>
                        <a:cs typeface="Arial" panose="020B0604020202020204" pitchFamily="34" charset="0"/>
                      </a:endParaRPr>
                    </a:p>
                  </a:txBody>
                  <a:tcPr marL="0" marR="0" marT="412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4EA"/>
                    </a:solidFill>
                  </a:tcPr>
                </a:tc>
                <a:extLst>
                  <a:ext uri="{0D108BD9-81ED-4DB2-BD59-A6C34878D82A}">
                    <a16:rowId xmlns:a16="http://schemas.microsoft.com/office/drawing/2014/main" val="10001"/>
                  </a:ext>
                </a:extLst>
              </a:tr>
              <a:tr h="352425">
                <a:tc>
                  <a:txBody>
                    <a:bodyPr/>
                    <a:lstStyle/>
                    <a:p>
                      <a:pPr marL="92075" marR="98425">
                        <a:lnSpc>
                          <a:spcPct val="100000"/>
                        </a:lnSpc>
                        <a:spcBef>
                          <a:spcPts val="325"/>
                        </a:spcBef>
                      </a:pPr>
                      <a:r>
                        <a:rPr sz="800" b="1" dirty="0">
                          <a:latin typeface="Arial" panose="020B0604020202020204" pitchFamily="34" charset="0"/>
                          <a:cs typeface="Arial" panose="020B0604020202020204" pitchFamily="34" charset="0"/>
                        </a:rPr>
                        <a:t>Суммарные</a:t>
                      </a:r>
                      <a:r>
                        <a:rPr sz="800" b="1" spc="-20" dirty="0">
                          <a:latin typeface="Arial" panose="020B0604020202020204" pitchFamily="34" charset="0"/>
                          <a:cs typeface="Arial" panose="020B0604020202020204" pitchFamily="34" charset="0"/>
                        </a:rPr>
                        <a:t> </a:t>
                      </a:r>
                      <a:r>
                        <a:rPr sz="800" b="1" spc="-10" dirty="0">
                          <a:latin typeface="Arial" panose="020B0604020202020204" pitchFamily="34" charset="0"/>
                          <a:cs typeface="Arial" panose="020B0604020202020204" pitchFamily="34" charset="0"/>
                        </a:rPr>
                        <a:t>антитела</a:t>
                      </a:r>
                      <a:r>
                        <a:rPr sz="800" b="1" spc="10" dirty="0">
                          <a:latin typeface="Arial" panose="020B0604020202020204" pitchFamily="34" charset="0"/>
                          <a:cs typeface="Arial" panose="020B0604020202020204" pitchFamily="34" charset="0"/>
                        </a:rPr>
                        <a:t> </a:t>
                      </a:r>
                      <a:r>
                        <a:rPr sz="800" b="1" spc="-50" dirty="0">
                          <a:latin typeface="Arial" panose="020B0604020202020204" pitchFamily="34" charset="0"/>
                          <a:cs typeface="Arial" panose="020B0604020202020204" pitchFamily="34" charset="0"/>
                        </a:rPr>
                        <a:t>к</a:t>
                      </a:r>
                      <a:r>
                        <a:rPr sz="800" b="1" spc="500" dirty="0">
                          <a:latin typeface="Arial" panose="020B0604020202020204" pitchFamily="34" charset="0"/>
                          <a:cs typeface="Arial" panose="020B0604020202020204" pitchFamily="34" charset="0"/>
                        </a:rPr>
                        <a:t> </a:t>
                      </a:r>
                      <a:r>
                        <a:rPr sz="800" b="1" dirty="0">
                          <a:latin typeface="Arial" panose="020B0604020202020204" pitchFamily="34" charset="0"/>
                          <a:cs typeface="Arial" panose="020B0604020202020204" pitchFamily="34" charset="0"/>
                        </a:rPr>
                        <a:t>вирусу</a:t>
                      </a:r>
                      <a:r>
                        <a:rPr sz="800" b="1" spc="-5" dirty="0">
                          <a:latin typeface="Arial" panose="020B0604020202020204" pitchFamily="34" charset="0"/>
                          <a:cs typeface="Arial" panose="020B0604020202020204" pitchFamily="34" charset="0"/>
                        </a:rPr>
                        <a:t> </a:t>
                      </a:r>
                      <a:r>
                        <a:rPr sz="800" b="1" spc="-10" dirty="0">
                          <a:latin typeface="Arial" panose="020B0604020202020204" pitchFamily="34" charset="0"/>
                          <a:cs typeface="Arial" panose="020B0604020202020204" pitchFamily="34" charset="0"/>
                        </a:rPr>
                        <a:t>гепатита</a:t>
                      </a:r>
                      <a:r>
                        <a:rPr sz="800" b="1" spc="10" dirty="0">
                          <a:latin typeface="Arial" panose="020B0604020202020204" pitchFamily="34" charset="0"/>
                          <a:cs typeface="Arial" panose="020B0604020202020204" pitchFamily="34" charset="0"/>
                        </a:rPr>
                        <a:t> </a:t>
                      </a:r>
                      <a:r>
                        <a:rPr sz="800" b="1" spc="-50" dirty="0">
                          <a:latin typeface="Arial" panose="020B0604020202020204" pitchFamily="34" charset="0"/>
                          <a:cs typeface="Arial" panose="020B0604020202020204" pitchFamily="34" charset="0"/>
                        </a:rPr>
                        <a:t>С</a:t>
                      </a:r>
                      <a:endParaRPr sz="800">
                        <a:latin typeface="Arial" panose="020B0604020202020204" pitchFamily="34" charset="0"/>
                        <a:cs typeface="Arial" panose="020B0604020202020204" pitchFamily="34" charset="0"/>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BF5"/>
                    </a:solidFill>
                  </a:tcPr>
                </a:tc>
                <a:tc>
                  <a:txBody>
                    <a:bodyPr/>
                    <a:lstStyle/>
                    <a:p>
                      <a:pPr marL="92710">
                        <a:lnSpc>
                          <a:spcPct val="100000"/>
                        </a:lnSpc>
                        <a:spcBef>
                          <a:spcPts val="325"/>
                        </a:spcBef>
                      </a:pPr>
                      <a:r>
                        <a:rPr lang="ru-RU" sz="800" spc="-10" dirty="0">
                          <a:latin typeface="Arial" panose="020B0604020202020204" pitchFamily="34" charset="0"/>
                          <a:cs typeface="Arial" panose="020B0604020202020204" pitchFamily="34" charset="0"/>
                        </a:rPr>
                        <a:t>Отрицательно</a:t>
                      </a:r>
                      <a:endParaRPr sz="800" dirty="0">
                        <a:latin typeface="Arial" panose="020B0604020202020204" pitchFamily="34" charset="0"/>
                        <a:cs typeface="Arial" panose="020B0604020202020204" pitchFamily="34" charset="0"/>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BF5"/>
                    </a:solidFill>
                  </a:tcPr>
                </a:tc>
                <a:extLst>
                  <a:ext uri="{0D108BD9-81ED-4DB2-BD59-A6C34878D82A}">
                    <a16:rowId xmlns:a16="http://schemas.microsoft.com/office/drawing/2014/main" val="10002"/>
                  </a:ext>
                </a:extLst>
              </a:tr>
            </a:tbl>
          </a:graphicData>
        </a:graphic>
      </p:graphicFrame>
      <p:sp>
        <p:nvSpPr>
          <p:cNvPr id="90" name="object 90"/>
          <p:cNvSpPr txBox="1"/>
          <p:nvPr/>
        </p:nvSpPr>
        <p:spPr>
          <a:xfrm>
            <a:off x="6553200" y="4495789"/>
            <a:ext cx="2075814" cy="167354"/>
          </a:xfrm>
          <a:prstGeom prst="rect">
            <a:avLst/>
          </a:prstGeom>
        </p:spPr>
        <p:txBody>
          <a:bodyPr vert="horz" wrap="square" lIns="0" tIns="13335" rIns="0" bIns="0" rtlCol="0">
            <a:spAutoFit/>
          </a:bodyPr>
          <a:lstStyle/>
          <a:p>
            <a:pPr marL="12700">
              <a:lnSpc>
                <a:spcPct val="100000"/>
              </a:lnSpc>
              <a:spcBef>
                <a:spcPts val="105"/>
              </a:spcBef>
            </a:pPr>
            <a:r>
              <a:rPr sz="1000" spc="-65" dirty="0">
                <a:latin typeface="Calibri Light"/>
                <a:cs typeface="Calibri Light"/>
              </a:rPr>
              <a:t> </a:t>
            </a:r>
            <a:endParaRPr lang="ru-RU" sz="800" spc="-25" dirty="0">
              <a:latin typeface="Calibri"/>
              <a:cs typeface="Calibri"/>
            </a:endParaRPr>
          </a:p>
        </p:txBody>
      </p:sp>
      <p:sp>
        <p:nvSpPr>
          <p:cNvPr id="93" name="object 93"/>
          <p:cNvSpPr txBox="1"/>
          <p:nvPr/>
        </p:nvSpPr>
        <p:spPr>
          <a:xfrm>
            <a:off x="8844153" y="6617004"/>
            <a:ext cx="76200" cy="89768"/>
          </a:xfrm>
          <a:prstGeom prst="rect">
            <a:avLst/>
          </a:prstGeom>
        </p:spPr>
        <p:txBody>
          <a:bodyPr vert="horz" wrap="square" lIns="0" tIns="12700" rIns="0" bIns="0" rtlCol="0">
            <a:spAutoFit/>
          </a:bodyPr>
          <a:lstStyle/>
          <a:p>
            <a:pPr marL="12700">
              <a:lnSpc>
                <a:spcPct val="100000"/>
              </a:lnSpc>
              <a:spcBef>
                <a:spcPts val="100"/>
              </a:spcBef>
            </a:pPr>
            <a:r>
              <a:rPr sz="500" spc="-25" dirty="0">
                <a:latin typeface="Calibri"/>
                <a:cs typeface="Calibri"/>
              </a:rPr>
              <a:t>.</a:t>
            </a:r>
            <a:endParaRPr sz="500" dirty="0">
              <a:latin typeface="Calibri"/>
              <a:cs typeface="Calibri"/>
            </a:endParaRPr>
          </a:p>
        </p:txBody>
      </p:sp>
      <p:pic>
        <p:nvPicPr>
          <p:cNvPr id="95" name="Рисунок 9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859" y="2355090"/>
            <a:ext cx="3088620" cy="2233030"/>
          </a:xfrm>
          <a:prstGeom prst="rect">
            <a:avLst/>
          </a:prstGeom>
        </p:spPr>
      </p:pic>
      <p:pic>
        <p:nvPicPr>
          <p:cNvPr id="96" name="Рисунок 9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4999" y="349"/>
            <a:ext cx="1272479" cy="900743"/>
          </a:xfrm>
          <a:prstGeom prst="rect">
            <a:avLst/>
          </a:prstGeom>
        </p:spPr>
      </p:pic>
      <p:sp>
        <p:nvSpPr>
          <p:cNvPr id="31" name="TextBox 30">
            <a:extLst>
              <a:ext uri="{FF2B5EF4-FFF2-40B4-BE49-F238E27FC236}">
                <a16:creationId xmlns:a16="http://schemas.microsoft.com/office/drawing/2014/main" id="{65B41DBA-0F1B-AAA6-F65F-F6D01EBED5C8}"/>
              </a:ext>
            </a:extLst>
          </p:cNvPr>
          <p:cNvSpPr txBox="1"/>
          <p:nvPr/>
        </p:nvSpPr>
        <p:spPr>
          <a:xfrm>
            <a:off x="3253493" y="4050986"/>
            <a:ext cx="2567691" cy="215444"/>
          </a:xfrm>
          <a:prstGeom prst="rect">
            <a:avLst/>
          </a:prstGeom>
          <a:noFill/>
        </p:spPr>
        <p:txBody>
          <a:bodyPr wrap="none" rtlCol="0">
            <a:spAutoFit/>
          </a:bodyPr>
          <a:lstStyle/>
          <a:p>
            <a:pPr marL="581025" algn="l">
              <a:lnSpc>
                <a:spcPct val="100000"/>
              </a:lnSpc>
            </a:pPr>
            <a:r>
              <a:rPr lang="ru-RU" sz="800" spc="-10" dirty="0">
                <a:latin typeface="Arial" panose="020B0604020202020204" pitchFamily="34" charset="0"/>
                <a:cs typeface="Arial" panose="020B0604020202020204" pitchFamily="34" charset="0"/>
              </a:rPr>
              <a:t>Ожирение</a:t>
            </a:r>
            <a:r>
              <a:rPr lang="ru-RU" sz="800" spc="25" dirty="0">
                <a:latin typeface="Arial" panose="020B0604020202020204" pitchFamily="34" charset="0"/>
                <a:cs typeface="Arial" panose="020B0604020202020204" pitchFamily="34" charset="0"/>
              </a:rPr>
              <a:t> </a:t>
            </a:r>
            <a:r>
              <a:rPr lang="ru-RU" sz="800" dirty="0">
                <a:latin typeface="Arial" panose="020B0604020202020204" pitchFamily="34" charset="0"/>
                <a:cs typeface="Arial" panose="020B0604020202020204" pitchFamily="34" charset="0"/>
              </a:rPr>
              <a:t>1 степени, ИМТ 32,3 кг/м².</a:t>
            </a:r>
            <a:endParaRPr lang="ru-RU" sz="800" spc="-10" dirty="0">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87DA0F51-76C6-BFD0-CDEF-EF86538E6F07}"/>
              </a:ext>
            </a:extLst>
          </p:cNvPr>
          <p:cNvSpPr txBox="1"/>
          <p:nvPr/>
        </p:nvSpPr>
        <p:spPr>
          <a:xfrm>
            <a:off x="3399527" y="3539024"/>
            <a:ext cx="2672358" cy="338554"/>
          </a:xfrm>
          <a:prstGeom prst="rect">
            <a:avLst/>
          </a:prstGeom>
          <a:noFill/>
        </p:spPr>
        <p:txBody>
          <a:bodyPr wrap="square">
            <a:spAutoFit/>
          </a:bodyPr>
          <a:lstStyle/>
          <a:p>
            <a:pPr marL="394970" algn="l">
              <a:lnSpc>
                <a:spcPct val="100000"/>
              </a:lnSpc>
            </a:pPr>
            <a:r>
              <a:rPr lang="ru-RU" sz="800" spc="-10" dirty="0">
                <a:latin typeface="Arial" panose="020B0604020202020204" pitchFamily="34" charset="0"/>
                <a:cs typeface="Arial" panose="020B0604020202020204" pitchFamily="34" charset="0"/>
              </a:rPr>
              <a:t>Общее состояние средней степени тяжести, эмоциональная</a:t>
            </a:r>
            <a:r>
              <a:rPr lang="ru-RU" sz="800" spc="55" dirty="0">
                <a:latin typeface="Arial" panose="020B0604020202020204" pitchFamily="34" charset="0"/>
                <a:cs typeface="Arial" panose="020B0604020202020204" pitchFamily="34" charset="0"/>
              </a:rPr>
              <a:t> </a:t>
            </a:r>
            <a:r>
              <a:rPr lang="ru-RU" sz="800" spc="-10" dirty="0">
                <a:latin typeface="Arial" panose="020B0604020202020204" pitchFamily="34" charset="0"/>
                <a:cs typeface="Arial" panose="020B0604020202020204" pitchFamily="34" charset="0"/>
              </a:rPr>
              <a:t>лабильность</a:t>
            </a:r>
            <a:endParaRPr lang="ru-RU" sz="8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D52D921D-A416-2E3F-6606-1B9CB0BC9E7D}"/>
              </a:ext>
            </a:extLst>
          </p:cNvPr>
          <p:cNvSpPr txBox="1"/>
          <p:nvPr/>
        </p:nvSpPr>
        <p:spPr>
          <a:xfrm>
            <a:off x="6212704" y="6417389"/>
            <a:ext cx="7390452" cy="369332"/>
          </a:xfrm>
          <a:prstGeom prst="rect">
            <a:avLst/>
          </a:prstGeom>
          <a:noFill/>
        </p:spPr>
        <p:txBody>
          <a:bodyPr wrap="square">
            <a:spAutoFit/>
          </a:bodyPr>
          <a:lstStyle/>
          <a:p>
            <a:r>
              <a:rPr lang="ru-KZ" sz="600" dirty="0">
                <a:latin typeface="Arial" panose="020B0604020202020204" pitchFamily="34" charset="0"/>
                <a:cs typeface="Arial" panose="020B0604020202020204" pitchFamily="34" charset="0"/>
              </a:rPr>
              <a:t>1.Бакулин И.Г., Оганезова И.А., Скалинская М.И.,  Сказываева Е.В. Цирроз печени и управление </a:t>
            </a:r>
          </a:p>
          <a:p>
            <a:r>
              <a:rPr lang="ru-KZ" sz="600" dirty="0">
                <a:latin typeface="Arial" panose="020B0604020202020204" pitchFamily="34" charset="0"/>
                <a:cs typeface="Arial" panose="020B0604020202020204" pitchFamily="34" charset="0"/>
              </a:rPr>
              <a:t>рисками осложнений. DOI: 10.26442/00403660.2021.08.200917 </a:t>
            </a:r>
          </a:p>
          <a:p>
            <a:r>
              <a:rPr lang="ru-KZ" sz="600" dirty="0">
                <a:latin typeface="Arial" panose="020B0604020202020204" pitchFamily="34" charset="0"/>
                <a:cs typeface="Arial" panose="020B0604020202020204" pitchFamily="34" charset="0"/>
              </a:rPr>
              <a:t>2. </a:t>
            </a:r>
            <a:r>
              <a:rPr lang="en" sz="600" dirty="0">
                <a:latin typeface="Arial" panose="020B0604020202020204" pitchFamily="34" charset="0"/>
                <a:cs typeface="Arial" panose="020B0604020202020204" pitchFamily="34" charset="0"/>
                <a:hlinkClick r:id="rId5"/>
              </a:rPr>
              <a:t>https://www.pathophys.org/cirrhosis/</a:t>
            </a:r>
            <a:r>
              <a:rPr lang="ru-RU" sz="600" dirty="0">
                <a:latin typeface="Arial" panose="020B0604020202020204" pitchFamily="34" charset="0"/>
                <a:cs typeface="Arial" panose="020B0604020202020204" pitchFamily="34" charset="0"/>
              </a:rPr>
              <a:t> </a:t>
            </a:r>
            <a:endParaRPr lang="ru-KZ" sz="600" dirty="0">
              <a:latin typeface="Arial" panose="020B0604020202020204" pitchFamily="34" charset="0"/>
              <a:cs typeface="Arial" panose="020B0604020202020204" pitchFamily="34" charset="0"/>
            </a:endParaRPr>
          </a:p>
        </p:txBody>
      </p:sp>
      <p:sp>
        <p:nvSpPr>
          <p:cNvPr id="15" name="Прямоугольник 14">
            <a:extLst>
              <a:ext uri="{FF2B5EF4-FFF2-40B4-BE49-F238E27FC236}">
                <a16:creationId xmlns:a16="http://schemas.microsoft.com/office/drawing/2014/main" id="{71A00989-AF3C-8460-92B7-8E5BBC83EC6B}"/>
              </a:ext>
            </a:extLst>
          </p:cNvPr>
          <p:cNvSpPr/>
          <p:nvPr/>
        </p:nvSpPr>
        <p:spPr>
          <a:xfrm>
            <a:off x="3434810" y="1028999"/>
            <a:ext cx="2640558" cy="1971203"/>
          </a:xfrm>
          <a:prstGeom prst="rect">
            <a:avLst/>
          </a:prstGeom>
          <a:ln w="38100">
            <a:solidFill>
              <a:schemeClr val="tx2">
                <a:lumMod val="60000"/>
                <a:lumOff val="4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l"/>
            <a:r>
              <a:rPr lang="en-US" sz="800" b="1" u="sng" dirty="0">
                <a:latin typeface="Arial" panose="020B0604020202020204" pitchFamily="34" charset="0"/>
                <a:cs typeface="Arial" panose="020B0604020202020204" pitchFamily="34" charset="0"/>
              </a:rPr>
              <a:t>Anamnesis vitae</a:t>
            </a:r>
            <a:r>
              <a:rPr lang="ru-RU" sz="800" b="1" u="sng" dirty="0">
                <a:latin typeface="Arial" panose="020B0604020202020204" pitchFamily="34" charset="0"/>
                <a:cs typeface="Arial" panose="020B0604020202020204" pitchFamily="34" charset="0"/>
              </a:rPr>
              <a:t>: </a:t>
            </a:r>
            <a:r>
              <a:rPr lang="ru-RU" sz="800" dirty="0">
                <a:latin typeface="Arial" panose="020B0604020202020204" pitchFamily="34" charset="0"/>
                <a:cs typeface="Arial" panose="020B0604020202020204" pitchFamily="34" charset="0"/>
              </a:rPr>
              <a:t>Рос и развивался соответственно возрасту. Туберкулез, ИППП, вирусные гепатиты отрицает. Состоит на Д-учете с ХОБЛ, осложненной эмфиземой легких, пневмофиброзом, АГ 3 ст., Базисную терапию принимает: ДДБА+ ИГКС (</a:t>
            </a:r>
            <a:r>
              <a:rPr lang="ru-RU" sz="800" dirty="0" err="1">
                <a:latin typeface="Arial" panose="020B0604020202020204" pitchFamily="34" charset="0"/>
                <a:cs typeface="Arial" panose="020B0604020202020204" pitchFamily="34" charset="0"/>
              </a:rPr>
              <a:t>симбикорт</a:t>
            </a:r>
            <a:r>
              <a:rPr lang="ru-RU" sz="800" dirty="0">
                <a:latin typeface="Arial" panose="020B0604020202020204" pitchFamily="34" charset="0"/>
                <a:cs typeface="Arial" panose="020B0604020202020204" pitchFamily="34" charset="0"/>
              </a:rPr>
              <a:t>, </a:t>
            </a:r>
            <a:r>
              <a:rPr lang="ru-RU" sz="800" dirty="0" err="1">
                <a:latin typeface="Arial" panose="020B0604020202020204" pitchFamily="34" charset="0"/>
                <a:cs typeface="Arial" panose="020B0604020202020204" pitchFamily="34" charset="0"/>
              </a:rPr>
              <a:t>спиолто</a:t>
            </a:r>
            <a:r>
              <a:rPr lang="ru-RU" sz="800" dirty="0">
                <a:latin typeface="Arial" panose="020B0604020202020204" pitchFamily="34" charset="0"/>
                <a:cs typeface="Arial" panose="020B0604020202020204" pitchFamily="34" charset="0"/>
              </a:rPr>
              <a:t>), гипотензивные препараты (</a:t>
            </a:r>
            <a:r>
              <a:rPr lang="ru-RU" sz="800" dirty="0" err="1">
                <a:latin typeface="Arial" panose="020B0604020202020204" pitchFamily="34" charset="0"/>
                <a:cs typeface="Arial" panose="020B0604020202020204" pitchFamily="34" charset="0"/>
              </a:rPr>
              <a:t>стопресс</a:t>
            </a:r>
            <a:r>
              <a:rPr lang="ru-RU" sz="800" dirty="0">
                <a:latin typeface="Arial" panose="020B0604020202020204" pitchFamily="34" charset="0"/>
                <a:cs typeface="Arial" panose="020B0604020202020204" pitchFamily="34" charset="0"/>
              </a:rPr>
              <a:t>, </a:t>
            </a:r>
            <a:r>
              <a:rPr lang="ru-RU" sz="800" dirty="0" err="1">
                <a:latin typeface="Arial" panose="020B0604020202020204" pitchFamily="34" charset="0"/>
                <a:cs typeface="Arial" panose="020B0604020202020204" pitchFamily="34" charset="0"/>
              </a:rPr>
              <a:t>короним</a:t>
            </a:r>
            <a:r>
              <a:rPr lang="ru-RU" sz="800" dirty="0">
                <a:latin typeface="Arial" panose="020B0604020202020204" pitchFamily="34" charset="0"/>
                <a:cs typeface="Arial" panose="020B0604020202020204" pitchFamily="34" charset="0"/>
              </a:rPr>
              <a:t>). Операции, травмы, гемотрансфузии отрицает. Вредные привычки: не курит, алкоголь употребляет периодически, в последние месяцы отмечает запойный тип злоупотребления. Наследственность отягощена по АГ. Трудовой анамнез: самозанятый, директор ИП. Социально-бытовые условия удовлетворительные. </a:t>
            </a:r>
            <a:r>
              <a:rPr lang="ru-RU" sz="800" dirty="0" err="1">
                <a:latin typeface="Arial" panose="020B0604020202020204" pitchFamily="34" charset="0"/>
                <a:cs typeface="Arial" panose="020B0604020202020204" pitchFamily="34" charset="0"/>
              </a:rPr>
              <a:t>Аллергоанамнез</a:t>
            </a:r>
            <a:r>
              <a:rPr lang="ru-RU" sz="800" dirty="0">
                <a:latin typeface="Arial" panose="020B0604020202020204" pitchFamily="34" charset="0"/>
                <a:cs typeface="Arial" panose="020B0604020202020204" pitchFamily="34" charset="0"/>
              </a:rPr>
              <a:t> не отягощен.</a:t>
            </a:r>
            <a:endParaRPr lang="ru-KZ" sz="800" dirty="0">
              <a:latin typeface="Arial" panose="020B0604020202020204" pitchFamily="34" charset="0"/>
              <a:cs typeface="Arial" panose="020B0604020202020204" pitchFamily="34" charset="0"/>
            </a:endParaRPr>
          </a:p>
          <a:p>
            <a:pPr algn="ctr"/>
            <a:endParaRPr lang="ru-KZ" sz="800" dirty="0">
              <a:latin typeface="Arial" panose="020B0604020202020204" pitchFamily="34" charset="0"/>
              <a:cs typeface="Arial" panose="020B0604020202020204" pitchFamily="34" charset="0"/>
            </a:endParaRPr>
          </a:p>
        </p:txBody>
      </p:sp>
      <p:sp>
        <p:nvSpPr>
          <p:cNvPr id="14" name="Прямоугольник 13">
            <a:extLst>
              <a:ext uri="{FF2B5EF4-FFF2-40B4-BE49-F238E27FC236}">
                <a16:creationId xmlns:a16="http://schemas.microsoft.com/office/drawing/2014/main" id="{A929F7C2-1499-7148-80B6-6D4C6A52242F}"/>
              </a:ext>
            </a:extLst>
          </p:cNvPr>
          <p:cNvSpPr/>
          <p:nvPr/>
        </p:nvSpPr>
        <p:spPr>
          <a:xfrm>
            <a:off x="8768104" y="5385229"/>
            <a:ext cx="3423896" cy="923330"/>
          </a:xfrm>
          <a:prstGeom prst="rect">
            <a:avLst/>
          </a:prstGeom>
          <a:noFill/>
        </p:spPr>
        <p:txBody>
          <a:bodyPr wrap="square" lIns="91440" tIns="45720" rIns="91440" bIns="45720">
            <a:spAutoFit/>
          </a:bodyPr>
          <a:lstStyle/>
          <a:p>
            <a:pPr algn="l"/>
            <a:r>
              <a:rPr lang="ru-RU" sz="5400" dirty="0">
                <a:ln w="0"/>
                <a:solidFill>
                  <a:schemeClr val="tx1"/>
                </a:solidFill>
                <a:effectLst>
                  <a:outerShdw blurRad="38100" dist="19050" dir="2700000" algn="tl" rotWithShape="0">
                    <a:schemeClr val="dk1">
                      <a:alpha val="40000"/>
                    </a:schemeClr>
                  </a:outerShdw>
                </a:effectLst>
              </a:rPr>
              <a:t> </a:t>
            </a: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1" name="object 12">
            <a:extLst>
              <a:ext uri="{FF2B5EF4-FFF2-40B4-BE49-F238E27FC236}">
                <a16:creationId xmlns:a16="http://schemas.microsoft.com/office/drawing/2014/main" id="{BAD306B2-9202-5496-4462-CAD90F49BD1B}"/>
              </a:ext>
            </a:extLst>
          </p:cNvPr>
          <p:cNvSpPr/>
          <p:nvPr/>
        </p:nvSpPr>
        <p:spPr>
          <a:xfrm>
            <a:off x="3671891" y="3873758"/>
            <a:ext cx="180213" cy="1333172"/>
          </a:xfrm>
          <a:custGeom>
            <a:avLst/>
            <a:gdLst/>
            <a:ahLst/>
            <a:cxnLst/>
            <a:rect l="l" t="t" r="r" b="b"/>
            <a:pathLst>
              <a:path w="186689" h="1243964">
                <a:moveTo>
                  <a:pt x="0" y="0"/>
                </a:moveTo>
                <a:lnTo>
                  <a:pt x="0" y="1243964"/>
                </a:lnTo>
                <a:lnTo>
                  <a:pt x="186690" y="1243964"/>
                </a:lnTo>
              </a:path>
            </a:pathLst>
          </a:custGeom>
          <a:ln w="12192">
            <a:solidFill>
              <a:srgbClr val="34589C"/>
            </a:solidFill>
          </a:ln>
        </p:spPr>
        <p:txBody>
          <a:bodyPr wrap="square" lIns="0" tIns="0" rIns="0" bIns="0" rtlCol="0"/>
          <a:lstStyle/>
          <a:p>
            <a:endParaRPr/>
          </a:p>
        </p:txBody>
      </p:sp>
      <p:sp>
        <p:nvSpPr>
          <p:cNvPr id="27" name="object 13">
            <a:extLst>
              <a:ext uri="{FF2B5EF4-FFF2-40B4-BE49-F238E27FC236}">
                <a16:creationId xmlns:a16="http://schemas.microsoft.com/office/drawing/2014/main" id="{60231715-D467-1B85-69F8-CB3BF337B228}"/>
              </a:ext>
            </a:extLst>
          </p:cNvPr>
          <p:cNvSpPr txBox="1"/>
          <p:nvPr/>
        </p:nvSpPr>
        <p:spPr>
          <a:xfrm>
            <a:off x="3858701" y="4999666"/>
            <a:ext cx="2085339" cy="367216"/>
          </a:xfrm>
          <a:prstGeom prst="rect">
            <a:avLst/>
          </a:prstGeom>
          <a:ln w="15201">
            <a:solidFill>
              <a:srgbClr val="4471C4"/>
            </a:solidFill>
          </a:ln>
        </p:spPr>
        <p:txBody>
          <a:bodyPr vert="horz" wrap="square" lIns="0" tIns="1905" rIns="0" bIns="0" rtlCol="0">
            <a:spAutoFit/>
          </a:bodyPr>
          <a:lstStyle/>
          <a:p>
            <a:pPr marL="47625" marR="41910" indent="-2540" algn="l">
              <a:lnSpc>
                <a:spcPct val="101299"/>
              </a:lnSpc>
              <a:spcBef>
                <a:spcPts val="15"/>
              </a:spcBef>
            </a:pPr>
            <a:r>
              <a:rPr lang="ru-RU" sz="800" spc="10" dirty="0">
                <a:latin typeface="Arial" panose="020B0604020202020204" pitchFamily="34" charset="0"/>
                <a:cs typeface="Arial" panose="020B0604020202020204" pitchFamily="34" charset="0"/>
              </a:rPr>
              <a:t>Печень выступает за край реберной дуги. Размер печени по Курлову: 15х</a:t>
            </a:r>
            <a:r>
              <a:rPr lang="en-US" sz="800" spc="10" dirty="0">
                <a:latin typeface="Arial" panose="020B0604020202020204" pitchFamily="34" charset="0"/>
                <a:cs typeface="Arial" panose="020B0604020202020204" pitchFamily="34" charset="0"/>
              </a:rPr>
              <a:t>14</a:t>
            </a:r>
            <a:r>
              <a:rPr lang="ru-RU" sz="800" spc="10" dirty="0">
                <a:latin typeface="Arial" panose="020B0604020202020204" pitchFamily="34" charset="0"/>
                <a:cs typeface="Arial" panose="020B0604020202020204" pitchFamily="34" charset="0"/>
              </a:rPr>
              <a:t>х</a:t>
            </a:r>
            <a:r>
              <a:rPr lang="en-US" sz="800" spc="10" dirty="0">
                <a:latin typeface="Arial" panose="020B0604020202020204" pitchFamily="34" charset="0"/>
                <a:cs typeface="Arial" panose="020B0604020202020204" pitchFamily="34" charset="0"/>
              </a:rPr>
              <a:t>13</a:t>
            </a:r>
            <a:endParaRPr lang="ru-RU" sz="800" dirty="0">
              <a:latin typeface="Arial" panose="020B0604020202020204" pitchFamily="34" charset="0"/>
              <a:cs typeface="Arial" panose="020B0604020202020204" pitchFamily="34" charset="0"/>
            </a:endParaRPr>
          </a:p>
        </p:txBody>
      </p:sp>
      <p:sp>
        <p:nvSpPr>
          <p:cNvPr id="28" name="object 8">
            <a:extLst>
              <a:ext uri="{FF2B5EF4-FFF2-40B4-BE49-F238E27FC236}">
                <a16:creationId xmlns:a16="http://schemas.microsoft.com/office/drawing/2014/main" id="{0306C510-DDB5-6342-7DA4-A7E33C49A369}"/>
              </a:ext>
            </a:extLst>
          </p:cNvPr>
          <p:cNvSpPr/>
          <p:nvPr/>
        </p:nvSpPr>
        <p:spPr>
          <a:xfrm>
            <a:off x="3671891" y="4324896"/>
            <a:ext cx="182481" cy="331415"/>
          </a:xfrm>
          <a:custGeom>
            <a:avLst/>
            <a:gdLst/>
            <a:ahLst/>
            <a:cxnLst/>
            <a:rect l="l" t="t" r="r" b="b"/>
            <a:pathLst>
              <a:path w="186689" h="287019">
                <a:moveTo>
                  <a:pt x="0" y="0"/>
                </a:moveTo>
                <a:lnTo>
                  <a:pt x="0" y="287020"/>
                </a:lnTo>
                <a:lnTo>
                  <a:pt x="186690" y="287020"/>
                </a:lnTo>
              </a:path>
            </a:pathLst>
          </a:custGeom>
          <a:ln w="12191">
            <a:solidFill>
              <a:srgbClr val="34589C"/>
            </a:solidFill>
          </a:ln>
        </p:spPr>
        <p:txBody>
          <a:bodyPr wrap="square" lIns="0" tIns="0" rIns="0" bIns="0" rtlCol="0"/>
          <a:lstStyle/>
          <a:p>
            <a:endParaRPr/>
          </a:p>
        </p:txBody>
      </p:sp>
      <p:sp>
        <p:nvSpPr>
          <p:cNvPr id="29" name="object 88">
            <a:extLst>
              <a:ext uri="{FF2B5EF4-FFF2-40B4-BE49-F238E27FC236}">
                <a16:creationId xmlns:a16="http://schemas.microsoft.com/office/drawing/2014/main" id="{6F5231A4-DC0E-8731-64EE-A85B7A176723}"/>
              </a:ext>
            </a:extLst>
          </p:cNvPr>
          <p:cNvSpPr/>
          <p:nvPr/>
        </p:nvSpPr>
        <p:spPr>
          <a:xfrm>
            <a:off x="3590854" y="3217541"/>
            <a:ext cx="1620459" cy="250524"/>
          </a:xfrm>
          <a:custGeom>
            <a:avLst/>
            <a:gdLst/>
            <a:ahLst/>
            <a:cxnLst/>
            <a:rect l="l" t="t" r="r" b="b"/>
            <a:pathLst>
              <a:path w="3319779" h="289560">
                <a:moveTo>
                  <a:pt x="3271011" y="0"/>
                </a:moveTo>
                <a:lnTo>
                  <a:pt x="48259" y="0"/>
                </a:lnTo>
                <a:lnTo>
                  <a:pt x="29467" y="3790"/>
                </a:lnTo>
                <a:lnTo>
                  <a:pt x="14128" y="14128"/>
                </a:lnTo>
                <a:lnTo>
                  <a:pt x="3790" y="29467"/>
                </a:lnTo>
                <a:lnTo>
                  <a:pt x="0" y="48260"/>
                </a:lnTo>
                <a:lnTo>
                  <a:pt x="0" y="241300"/>
                </a:lnTo>
                <a:lnTo>
                  <a:pt x="3790" y="260092"/>
                </a:lnTo>
                <a:lnTo>
                  <a:pt x="14128" y="275431"/>
                </a:lnTo>
                <a:lnTo>
                  <a:pt x="29467" y="285769"/>
                </a:lnTo>
                <a:lnTo>
                  <a:pt x="48259" y="289560"/>
                </a:lnTo>
                <a:lnTo>
                  <a:pt x="3271011" y="289560"/>
                </a:lnTo>
                <a:lnTo>
                  <a:pt x="3289804" y="285769"/>
                </a:lnTo>
                <a:lnTo>
                  <a:pt x="3305143" y="275431"/>
                </a:lnTo>
                <a:lnTo>
                  <a:pt x="3315481" y="260092"/>
                </a:lnTo>
                <a:lnTo>
                  <a:pt x="3319272" y="241300"/>
                </a:lnTo>
                <a:lnTo>
                  <a:pt x="3319272" y="48260"/>
                </a:lnTo>
                <a:lnTo>
                  <a:pt x="3315481" y="29467"/>
                </a:lnTo>
                <a:lnTo>
                  <a:pt x="3305143" y="14128"/>
                </a:lnTo>
                <a:lnTo>
                  <a:pt x="3289804" y="3790"/>
                </a:lnTo>
                <a:lnTo>
                  <a:pt x="3271011" y="0"/>
                </a:lnTo>
                <a:close/>
              </a:path>
            </a:pathLst>
          </a:custGeom>
          <a:solidFill>
            <a:srgbClr val="4471C4"/>
          </a:solidFill>
        </p:spPr>
        <p:txBody>
          <a:bodyPr wrap="square" lIns="0" tIns="0" rIns="0" bIns="0" rtlCol="0"/>
          <a:lstStyle/>
          <a:p>
            <a:pPr algn="ctr"/>
            <a:r>
              <a:rPr lang="en-US" sz="1000" dirty="0">
                <a:solidFill>
                  <a:schemeClr val="bg1"/>
                </a:solidFill>
                <a:latin typeface="Arial" panose="020B0604020202020204" pitchFamily="34" charset="0"/>
                <a:cs typeface="Arial" panose="020B0604020202020204" pitchFamily="34" charset="0"/>
              </a:rPr>
              <a:t>Status </a:t>
            </a:r>
            <a:r>
              <a:rPr lang="en-US" sz="1000" dirty="0" err="1">
                <a:solidFill>
                  <a:schemeClr val="bg1"/>
                </a:solidFill>
                <a:latin typeface="Arial" panose="020B0604020202020204" pitchFamily="34" charset="0"/>
                <a:cs typeface="Arial" panose="020B0604020202020204" pitchFamily="34" charset="0"/>
              </a:rPr>
              <a:t>objectivus</a:t>
            </a:r>
            <a:endParaRPr sz="1000" dirty="0">
              <a:solidFill>
                <a:schemeClr val="bg1"/>
              </a:solidFill>
              <a:latin typeface="Arial" panose="020B0604020202020204" pitchFamily="34" charset="0"/>
              <a:cs typeface="Arial" panose="020B0604020202020204" pitchFamily="34" charset="0"/>
            </a:endParaRPr>
          </a:p>
        </p:txBody>
      </p:sp>
      <p:sp>
        <p:nvSpPr>
          <p:cNvPr id="37" name="Прямоугольник 36">
            <a:extLst>
              <a:ext uri="{FF2B5EF4-FFF2-40B4-BE49-F238E27FC236}">
                <a16:creationId xmlns:a16="http://schemas.microsoft.com/office/drawing/2014/main" id="{9A061D92-CA6E-201B-6A96-43355F67AF56}"/>
              </a:ext>
            </a:extLst>
          </p:cNvPr>
          <p:cNvSpPr/>
          <p:nvPr/>
        </p:nvSpPr>
        <p:spPr>
          <a:xfrm>
            <a:off x="8756635" y="4817909"/>
            <a:ext cx="3371837" cy="1509712"/>
          </a:xfrm>
          <a:prstGeom prst="rect">
            <a:avLst/>
          </a:prstGeom>
          <a:ln>
            <a:solidFill>
              <a:schemeClr val="tx2">
                <a:lumMod val="60000"/>
                <a:lumOff val="4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l"/>
            <a:endParaRPr lang="ru-RU" sz="800" i="0" dirty="0">
              <a:solidFill>
                <a:srgbClr val="202124"/>
              </a:solidFill>
              <a:effectLst/>
              <a:latin typeface="Arial" panose="020B0604020202020204" pitchFamily="34" charset="0"/>
              <a:cs typeface="Arial" panose="020B0604020202020204" pitchFamily="34" charset="0"/>
            </a:endParaRPr>
          </a:p>
          <a:p>
            <a:pPr algn="l"/>
            <a:endParaRPr lang="ru-RU" sz="800" dirty="0">
              <a:solidFill>
                <a:srgbClr val="202124"/>
              </a:solidFill>
              <a:latin typeface="Arial" panose="020B0604020202020204" pitchFamily="34" charset="0"/>
              <a:cs typeface="Arial" panose="020B0604020202020204" pitchFamily="34" charset="0"/>
            </a:endParaRPr>
          </a:p>
          <a:p>
            <a:pPr algn="l"/>
            <a:endParaRPr lang="ru-RU" sz="800" i="0" dirty="0">
              <a:solidFill>
                <a:srgbClr val="202124"/>
              </a:solidFill>
              <a:effectLst/>
              <a:latin typeface="Arial" panose="020B0604020202020204" pitchFamily="34" charset="0"/>
              <a:cs typeface="Arial" panose="020B0604020202020204" pitchFamily="34" charset="0"/>
            </a:endParaRPr>
          </a:p>
          <a:p>
            <a:pPr algn="l"/>
            <a:r>
              <a:rPr lang="ru-RU" sz="800" i="0" dirty="0">
                <a:solidFill>
                  <a:srgbClr val="202124"/>
                </a:solidFill>
                <a:effectLst/>
                <a:latin typeface="Arial" panose="020B0604020202020204" pitchFamily="34" charset="0"/>
                <a:cs typeface="Arial" panose="020B0604020202020204" pitchFamily="34" charset="0"/>
              </a:rPr>
              <a:t>Цирроз печени смешанной этиологии </a:t>
            </a:r>
            <a:r>
              <a:rPr lang="ru-RU" sz="800" dirty="0">
                <a:solidFill>
                  <a:srgbClr val="202124"/>
                </a:solidFill>
                <a:latin typeface="Arial" panose="020B0604020202020204" pitchFamily="34" charset="0"/>
                <a:cs typeface="Arial" panose="020B0604020202020204" pitchFamily="34" charset="0"/>
              </a:rPr>
              <a:t>(аутоиммунного , </a:t>
            </a:r>
          </a:p>
          <a:p>
            <a:pPr algn="l"/>
            <a:r>
              <a:rPr lang="ru-RU" sz="800" dirty="0">
                <a:solidFill>
                  <a:srgbClr val="202124"/>
                </a:solidFill>
                <a:latin typeface="Arial" panose="020B0604020202020204" pitchFamily="34" charset="0"/>
                <a:cs typeface="Arial" panose="020B0604020202020204" pitchFamily="34" charset="0"/>
              </a:rPr>
              <a:t>алиментарного генеза), </a:t>
            </a:r>
            <a:r>
              <a:rPr lang="ru-RU" sz="800" i="0" dirty="0">
                <a:solidFill>
                  <a:srgbClr val="202124"/>
                </a:solidFill>
                <a:effectLst/>
                <a:latin typeface="Arial" panose="020B0604020202020204" pitchFamily="34" charset="0"/>
                <a:cs typeface="Arial" panose="020B0604020202020204" pitchFamily="34" charset="0"/>
              </a:rPr>
              <a:t>МАЖБП, </a:t>
            </a:r>
            <a:r>
              <a:rPr lang="en-US" sz="800" i="0" dirty="0">
                <a:solidFill>
                  <a:srgbClr val="202124"/>
                </a:solidFill>
                <a:effectLst/>
                <a:latin typeface="Arial" panose="020B0604020202020204" pitchFamily="34" charset="0"/>
                <a:cs typeface="Arial" panose="020B0604020202020204" pitchFamily="34" charset="0"/>
              </a:rPr>
              <a:t>F</a:t>
            </a:r>
            <a:r>
              <a:rPr lang="ru-RU" sz="800" dirty="0">
                <a:solidFill>
                  <a:srgbClr val="202124"/>
                </a:solidFill>
                <a:latin typeface="Arial" panose="020B0604020202020204" pitchFamily="34" charset="0"/>
                <a:cs typeface="Arial" panose="020B0604020202020204" pitchFamily="34" charset="0"/>
              </a:rPr>
              <a:t>4 </a:t>
            </a:r>
            <a:r>
              <a:rPr lang="ru-RU" sz="800" dirty="0" err="1">
                <a:solidFill>
                  <a:srgbClr val="202124"/>
                </a:solidFill>
                <a:latin typeface="Arial" panose="020B0604020202020204" pitchFamily="34" charset="0"/>
                <a:cs typeface="Arial" panose="020B0604020202020204" pitchFamily="34" charset="0"/>
              </a:rPr>
              <a:t>эластометричеки</a:t>
            </a:r>
            <a:r>
              <a:rPr lang="ru-RU" sz="800" dirty="0">
                <a:solidFill>
                  <a:srgbClr val="202124"/>
                </a:solidFill>
                <a:latin typeface="Arial" panose="020B0604020202020204" pitchFamily="34" charset="0"/>
                <a:cs typeface="Arial" panose="020B0604020202020204" pitchFamily="34" charset="0"/>
              </a:rPr>
              <a:t> (кПа 15,7), </a:t>
            </a:r>
            <a:r>
              <a:rPr lang="ru-RU" sz="800" i="0" dirty="0">
                <a:solidFill>
                  <a:srgbClr val="202124"/>
                </a:solidFill>
                <a:effectLst/>
                <a:latin typeface="Arial" panose="020B0604020202020204" pitchFamily="34" charset="0"/>
                <a:cs typeface="Arial" panose="020B0604020202020204" pitchFamily="34" charset="0"/>
              </a:rPr>
              <a:t>класс тяжести С (</a:t>
            </a:r>
            <a:r>
              <a:rPr lang="ru-RU" sz="800" dirty="0">
                <a:solidFill>
                  <a:srgbClr val="202124"/>
                </a:solidFill>
                <a:latin typeface="Arial" panose="020B0604020202020204" pitchFamily="34" charset="0"/>
                <a:cs typeface="Arial" panose="020B0604020202020204" pitchFamily="34" charset="0"/>
              </a:rPr>
              <a:t>С</a:t>
            </a:r>
            <a:r>
              <a:rPr lang="ru-RU" sz="800" i="0" dirty="0">
                <a:solidFill>
                  <a:srgbClr val="202124"/>
                </a:solidFill>
                <a:effectLst/>
                <a:latin typeface="Arial" panose="020B0604020202020204" pitchFamily="34" charset="0"/>
                <a:cs typeface="Arial" panose="020B0604020202020204" pitchFamily="34" charset="0"/>
              </a:rPr>
              <a:t>ТР 12 баллов)</a:t>
            </a:r>
            <a:r>
              <a:rPr lang="en" sz="800" i="0" dirty="0">
                <a:solidFill>
                  <a:srgbClr val="202124"/>
                </a:solidFill>
                <a:effectLst/>
                <a:latin typeface="Arial" panose="020B0604020202020204" pitchFamily="34" charset="0"/>
                <a:cs typeface="Arial" panose="020B0604020202020204" pitchFamily="34" charset="0"/>
              </a:rPr>
              <a:t>;</a:t>
            </a:r>
            <a:r>
              <a:rPr lang="ru-RU" sz="800" i="0" dirty="0">
                <a:solidFill>
                  <a:srgbClr val="202124"/>
                </a:solidFill>
                <a:effectLst/>
                <a:latin typeface="Arial" panose="020B0604020202020204" pitchFamily="34" charset="0"/>
                <a:cs typeface="Arial" panose="020B0604020202020204" pitchFamily="34" charset="0"/>
              </a:rPr>
              <a:t> Портальная гипертензия:</a:t>
            </a:r>
            <a:r>
              <a:rPr lang="ru-RU" sz="800" dirty="0">
                <a:solidFill>
                  <a:srgbClr val="202124"/>
                </a:solidFill>
                <a:latin typeface="Arial" panose="020B0604020202020204" pitchFamily="34" charset="0"/>
                <a:cs typeface="Arial" panose="020B0604020202020204" pitchFamily="34" charset="0"/>
              </a:rPr>
              <a:t> синдром </a:t>
            </a:r>
            <a:r>
              <a:rPr lang="ru-RU" sz="800" dirty="0" err="1">
                <a:solidFill>
                  <a:srgbClr val="202124"/>
                </a:solidFill>
                <a:latin typeface="Arial" panose="020B0604020202020204" pitchFamily="34" charset="0"/>
                <a:cs typeface="Arial" panose="020B0604020202020204" pitchFamily="34" charset="0"/>
              </a:rPr>
              <a:t>гиперспленизма</a:t>
            </a:r>
            <a:r>
              <a:rPr lang="ru-RU" sz="800" dirty="0">
                <a:solidFill>
                  <a:srgbClr val="202124"/>
                </a:solidFill>
                <a:latin typeface="Arial" panose="020B0604020202020204" pitchFamily="34" charset="0"/>
                <a:cs typeface="Arial" panose="020B0604020202020204" pitchFamily="34" charset="0"/>
              </a:rPr>
              <a:t>,  вторичная </a:t>
            </a:r>
            <a:r>
              <a:rPr lang="ru-RU" sz="800" dirty="0" err="1">
                <a:solidFill>
                  <a:srgbClr val="202124"/>
                </a:solidFill>
                <a:latin typeface="Arial" panose="020B0604020202020204" pitchFamily="34" charset="0"/>
                <a:cs typeface="Arial" panose="020B0604020202020204" pitchFamily="34" charset="0"/>
              </a:rPr>
              <a:t>коагулопатия</a:t>
            </a:r>
            <a:r>
              <a:rPr lang="ru-RU" sz="800" dirty="0">
                <a:solidFill>
                  <a:srgbClr val="202124"/>
                </a:solidFill>
                <a:latin typeface="Arial" panose="020B0604020202020204" pitchFamily="34" charset="0"/>
                <a:cs typeface="Arial" panose="020B0604020202020204" pitchFamily="34" charset="0"/>
              </a:rPr>
              <a:t>. Асцит 2 степени по </a:t>
            </a:r>
            <a:r>
              <a:rPr lang="en-US" sz="800" dirty="0">
                <a:solidFill>
                  <a:srgbClr val="202124"/>
                </a:solidFill>
                <a:latin typeface="Arial" panose="020B0604020202020204" pitchFamily="34" charset="0"/>
                <a:cs typeface="Arial" panose="020B0604020202020204" pitchFamily="34" charset="0"/>
              </a:rPr>
              <a:t>IAC</a:t>
            </a:r>
            <a:r>
              <a:rPr lang="ru-RU" sz="800" dirty="0">
                <a:solidFill>
                  <a:srgbClr val="202124"/>
                </a:solidFill>
                <a:latin typeface="Arial" panose="020B0604020202020204" pitchFamily="34" charset="0"/>
                <a:cs typeface="Arial" panose="020B0604020202020204" pitchFamily="34" charset="0"/>
              </a:rPr>
              <a:t>, печеночно-клеточная недостаточность</a:t>
            </a:r>
            <a:r>
              <a:rPr lang="en-US" sz="800" dirty="0">
                <a:solidFill>
                  <a:srgbClr val="202124"/>
                </a:solidFill>
                <a:latin typeface="Arial" panose="020B0604020202020204" pitchFamily="34" charset="0"/>
                <a:cs typeface="Arial" panose="020B0604020202020204" pitchFamily="34" charset="0"/>
              </a:rPr>
              <a:t> </a:t>
            </a:r>
            <a:r>
              <a:rPr lang="ru-RU" sz="800" dirty="0">
                <a:solidFill>
                  <a:srgbClr val="202124"/>
                </a:solidFill>
                <a:latin typeface="Arial" panose="020B0604020202020204" pitchFamily="34" charset="0"/>
                <a:cs typeface="Arial" panose="020B0604020202020204" pitchFamily="34" charset="0"/>
              </a:rPr>
              <a:t>1 степени.</a:t>
            </a:r>
          </a:p>
          <a:p>
            <a:pPr algn="l"/>
            <a:r>
              <a:rPr lang="ru-RU" sz="800" i="0" dirty="0">
                <a:solidFill>
                  <a:srgbClr val="202124"/>
                </a:solidFill>
                <a:effectLst/>
                <a:latin typeface="Arial" panose="020B0604020202020204" pitchFamily="34" charset="0"/>
                <a:cs typeface="Arial" panose="020B0604020202020204" pitchFamily="34" charset="0"/>
              </a:rPr>
              <a:t>Артериальная гипертензия, 3 степени, риск 4, ФК 1 по </a:t>
            </a:r>
            <a:r>
              <a:rPr lang="en" sz="800" i="0" dirty="0">
                <a:solidFill>
                  <a:srgbClr val="202124"/>
                </a:solidFill>
                <a:effectLst/>
                <a:latin typeface="Arial" panose="020B0604020202020204" pitchFamily="34" charset="0"/>
                <a:cs typeface="Arial" panose="020B0604020202020204" pitchFamily="34" charset="0"/>
              </a:rPr>
              <a:t>NYHA</a:t>
            </a:r>
            <a:endParaRPr lang="ru-RU" sz="800" i="0" dirty="0">
              <a:solidFill>
                <a:srgbClr val="202124"/>
              </a:solidFill>
              <a:effectLst/>
              <a:latin typeface="Arial" panose="020B0604020202020204" pitchFamily="34" charset="0"/>
              <a:cs typeface="Arial" panose="020B0604020202020204" pitchFamily="34" charset="0"/>
            </a:endParaRPr>
          </a:p>
          <a:p>
            <a:pPr algn="l"/>
            <a:r>
              <a:rPr lang="ru-RU" sz="800" i="0" dirty="0">
                <a:solidFill>
                  <a:srgbClr val="202124"/>
                </a:solidFill>
                <a:effectLst/>
                <a:latin typeface="Arial" panose="020B0604020202020204" pitchFamily="34" charset="0"/>
                <a:cs typeface="Arial" panose="020B0604020202020204" pitchFamily="34" charset="0"/>
              </a:rPr>
              <a:t>ХОБЛ, </a:t>
            </a:r>
            <a:r>
              <a:rPr lang="en" sz="800" i="0" dirty="0">
                <a:solidFill>
                  <a:srgbClr val="202124"/>
                </a:solidFill>
                <a:effectLst/>
                <a:latin typeface="Arial" panose="020B0604020202020204" pitchFamily="34" charset="0"/>
                <a:cs typeface="Arial" panose="020B0604020202020204" pitchFamily="34" charset="0"/>
              </a:rPr>
              <a:t>GOLD, </a:t>
            </a:r>
            <a:r>
              <a:rPr lang="ru-RU" sz="800" i="0" dirty="0">
                <a:solidFill>
                  <a:srgbClr val="202124"/>
                </a:solidFill>
                <a:effectLst/>
                <a:latin typeface="Arial" panose="020B0604020202020204" pitchFamily="34" charset="0"/>
                <a:cs typeface="Arial" panose="020B0604020202020204" pitchFamily="34" charset="0"/>
              </a:rPr>
              <a:t>категория В. Эмфизема легких. Пневмофиброз.</a:t>
            </a:r>
          </a:p>
          <a:p>
            <a:pPr algn="ctr"/>
            <a:endParaRPr lang="ru-KZ" sz="800" dirty="0">
              <a:latin typeface="Arial" panose="020B0604020202020204" pitchFamily="34" charset="0"/>
              <a:cs typeface="Arial" panose="020B0604020202020204" pitchFamily="34" charset="0"/>
            </a:endParaRPr>
          </a:p>
        </p:txBody>
      </p:sp>
      <p:sp>
        <p:nvSpPr>
          <p:cNvPr id="39" name="object 88">
            <a:extLst>
              <a:ext uri="{FF2B5EF4-FFF2-40B4-BE49-F238E27FC236}">
                <a16:creationId xmlns:a16="http://schemas.microsoft.com/office/drawing/2014/main" id="{BFABB339-85B1-5617-21A4-6FFCDF0FF342}"/>
              </a:ext>
            </a:extLst>
          </p:cNvPr>
          <p:cNvSpPr/>
          <p:nvPr/>
        </p:nvSpPr>
        <p:spPr>
          <a:xfrm>
            <a:off x="8807718" y="4859862"/>
            <a:ext cx="2948948" cy="289560"/>
          </a:xfrm>
          <a:custGeom>
            <a:avLst/>
            <a:gdLst/>
            <a:ahLst/>
            <a:cxnLst/>
            <a:rect l="l" t="t" r="r" b="b"/>
            <a:pathLst>
              <a:path w="3319779" h="289560">
                <a:moveTo>
                  <a:pt x="3271011" y="0"/>
                </a:moveTo>
                <a:lnTo>
                  <a:pt x="48259" y="0"/>
                </a:lnTo>
                <a:lnTo>
                  <a:pt x="29467" y="3790"/>
                </a:lnTo>
                <a:lnTo>
                  <a:pt x="14128" y="14128"/>
                </a:lnTo>
                <a:lnTo>
                  <a:pt x="3790" y="29467"/>
                </a:lnTo>
                <a:lnTo>
                  <a:pt x="0" y="48260"/>
                </a:lnTo>
                <a:lnTo>
                  <a:pt x="0" y="241300"/>
                </a:lnTo>
                <a:lnTo>
                  <a:pt x="3790" y="260092"/>
                </a:lnTo>
                <a:lnTo>
                  <a:pt x="14128" y="275431"/>
                </a:lnTo>
                <a:lnTo>
                  <a:pt x="29467" y="285769"/>
                </a:lnTo>
                <a:lnTo>
                  <a:pt x="48259" y="289560"/>
                </a:lnTo>
                <a:lnTo>
                  <a:pt x="3271011" y="289560"/>
                </a:lnTo>
                <a:lnTo>
                  <a:pt x="3289804" y="285769"/>
                </a:lnTo>
                <a:lnTo>
                  <a:pt x="3305143" y="275431"/>
                </a:lnTo>
                <a:lnTo>
                  <a:pt x="3315481" y="260092"/>
                </a:lnTo>
                <a:lnTo>
                  <a:pt x="3319272" y="241300"/>
                </a:lnTo>
                <a:lnTo>
                  <a:pt x="3319272" y="48260"/>
                </a:lnTo>
                <a:lnTo>
                  <a:pt x="3315481" y="29467"/>
                </a:lnTo>
                <a:lnTo>
                  <a:pt x="3305143" y="14128"/>
                </a:lnTo>
                <a:lnTo>
                  <a:pt x="3289804" y="3790"/>
                </a:lnTo>
                <a:lnTo>
                  <a:pt x="3271011" y="0"/>
                </a:lnTo>
                <a:close/>
              </a:path>
            </a:pathLst>
          </a:custGeom>
          <a:solidFill>
            <a:srgbClr val="4471C4"/>
          </a:solidFill>
        </p:spPr>
        <p:txBody>
          <a:bodyPr wrap="square" lIns="0" tIns="0" rIns="0" bIns="0" rtlCol="0"/>
          <a:lstStyle/>
          <a:p>
            <a:endParaRPr dirty="0"/>
          </a:p>
        </p:txBody>
      </p:sp>
      <p:sp>
        <p:nvSpPr>
          <p:cNvPr id="40" name="object 89">
            <a:extLst>
              <a:ext uri="{FF2B5EF4-FFF2-40B4-BE49-F238E27FC236}">
                <a16:creationId xmlns:a16="http://schemas.microsoft.com/office/drawing/2014/main" id="{DE69331B-40B7-4BCE-5788-E2E6556E0A94}"/>
              </a:ext>
            </a:extLst>
          </p:cNvPr>
          <p:cNvSpPr txBox="1"/>
          <p:nvPr/>
        </p:nvSpPr>
        <p:spPr>
          <a:xfrm>
            <a:off x="8859644" y="4912884"/>
            <a:ext cx="3082925" cy="372538"/>
          </a:xfrm>
          <a:prstGeom prst="rect">
            <a:avLst/>
          </a:prstGeom>
        </p:spPr>
        <p:txBody>
          <a:bodyPr vert="horz" wrap="square" lIns="0" tIns="13335" rIns="0" bIns="0" rtlCol="0">
            <a:spAutoFit/>
          </a:bodyPr>
          <a:lstStyle/>
          <a:p>
            <a:pPr marL="12700">
              <a:lnSpc>
                <a:spcPct val="100000"/>
              </a:lnSpc>
              <a:spcBef>
                <a:spcPts val="105"/>
              </a:spcBef>
            </a:pPr>
            <a:r>
              <a:rPr lang="ru-RU" sz="1000" b="1" spc="-10" dirty="0">
                <a:solidFill>
                  <a:srgbClr val="FFFFFF"/>
                </a:solidFill>
                <a:latin typeface="Calibri"/>
                <a:cs typeface="Calibri"/>
              </a:rPr>
              <a:t>Заключительный</a:t>
            </a:r>
            <a:r>
              <a:rPr sz="1000" b="1" spc="105" dirty="0">
                <a:solidFill>
                  <a:srgbClr val="FFFFFF"/>
                </a:solidFill>
                <a:latin typeface="Calibri"/>
                <a:cs typeface="Calibri"/>
              </a:rPr>
              <a:t> </a:t>
            </a:r>
            <a:r>
              <a:rPr sz="1000" b="1" spc="-10" dirty="0">
                <a:solidFill>
                  <a:srgbClr val="FFFFFF"/>
                </a:solidFill>
                <a:latin typeface="Calibri"/>
                <a:cs typeface="Calibri"/>
              </a:rPr>
              <a:t>диагноз:</a:t>
            </a:r>
            <a:endParaRPr sz="1000" dirty="0">
              <a:latin typeface="Calibri"/>
              <a:cs typeface="Calibri"/>
            </a:endParaRPr>
          </a:p>
          <a:p>
            <a:pPr marL="64770" marR="307340">
              <a:lnSpc>
                <a:spcPts val="860"/>
              </a:lnSpc>
              <a:spcBef>
                <a:spcPts val="710"/>
              </a:spcBef>
              <a:buSzPct val="87500"/>
              <a:tabLst>
                <a:tab pos="123189" algn="l"/>
              </a:tabLst>
            </a:pPr>
            <a:endParaRPr lang="ru-RU" sz="800" u="sng" dirty="0">
              <a:uFill>
                <a:solidFill>
                  <a:srgbClr val="000000"/>
                </a:solidFill>
              </a:uFill>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403</TotalTime>
  <Words>967</Words>
  <Application>Microsoft Macintosh PowerPoint</Application>
  <PresentationFormat>Широкоэкранный</PresentationFormat>
  <Paragraphs>73</Paragraphs>
  <Slides>1</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vt:i4>
      </vt:variant>
    </vt:vector>
  </HeadingPairs>
  <TitlesOfParts>
    <vt:vector size="5" baseType="lpstr">
      <vt:lpstr>Arial</vt:lpstr>
      <vt:lpstr>Calibri</vt:lpstr>
      <vt:lpstr>Calibri Light</vt:lpstr>
      <vt:lpstr>Office Theme</vt:lpstr>
      <vt:lpstr>Клинический случай цирроза смешанного генеза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Клинический случай цирроза смешанного генеза</dc:title>
  <dc:creator>Админ</dc:creator>
  <cp:lastModifiedBy>Microsoft Office User</cp:lastModifiedBy>
  <cp:revision>26</cp:revision>
  <dcterms:created xsi:type="dcterms:W3CDTF">2025-02-16T15:27:38Z</dcterms:created>
  <dcterms:modified xsi:type="dcterms:W3CDTF">2025-02-25T07:10:49Z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2024-02-26T00:00:00Z</vt:filetime>
  </property>
  <property fmtid="{D5CDD505-2E9C-101B-9397-08002B2CF9AE}" pid="3" name="Creator">
    <vt:lpwstr>Microsoft® PowerPoint® 2016</vt:lpwstr>
  </property>
  <property fmtid="{D5CDD505-2E9C-101B-9397-08002B2CF9AE}" pid="4" name="LastSaved">
    <vt:filetime>2025-02-16T00:00:00Z</vt:filetime>
  </property>
  <property fmtid="{D5CDD505-2E9C-101B-9397-08002B2CF9AE}" pid="5" name="Producer">
    <vt:lpwstr>www.ilovepdf.com</vt:lpwstr>
  </property>
</Properties>
</file>