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</p:sldIdLst>
  <p:sldSz cx="51206400" cy="3840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-6348" y="-5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3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r>
              <a:rPr lang="ru-RU" sz="4000" b="1" i="0" baseline="0" dirty="0">
                <a:latin typeface="Arial" panose="020B0604020202020204" pitchFamily="34" charset="0"/>
              </a:rPr>
              <a:t>ВЗК</a:t>
            </a:r>
          </a:p>
        </c:rich>
      </c:tx>
      <c:layout>
        <c:manualLayout>
          <c:xMode val="edge"/>
          <c:yMode val="edge"/>
          <c:x val="0.4726093750000001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ВЗК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69E-401E-8BE8-5187439EC31A}"/>
              </c:ext>
            </c:extLst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69E-401E-8BE8-5187439EC31A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69E-401E-8BE8-5187439EC31A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69E-401E-8BE8-5187439EC31A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3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3600" b="1" i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 = </a:t>
                    </a:r>
                    <a:fld id="{81E33466-B93F-4A75-B9F6-2B31521C05DA}" type="VALUE">
                      <a:rPr lang="en-US" sz="3600" b="1" i="0" baseline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36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r>
                      <a:rPr lang="en-US" sz="3600" b="1" i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30%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169E-401E-8BE8-5187439EC31A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3600" b="1" i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 = </a:t>
                    </a:r>
                    <a:fld id="{AF979273-3426-4EDE-85D2-A2202A0E06EE}" type="VALUE">
                      <a:rPr lang="en-US" sz="3600" b="1" i="0" baseline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36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r>
                      <a:rPr lang="en-US" sz="3600" b="1" i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70% 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514062499999993"/>
                      <c:h val="0.2208749864127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69E-401E-8BE8-5187439EC31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БК</c:v>
                </c:pt>
                <c:pt idx="1">
                  <c:v>ЯК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68</c:v>
                </c:pt>
                <c:pt idx="1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9E-401E-8BE8-5187439EC3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4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4000" baseline="0" dirty="0">
                <a:latin typeface="Arial" panose="020B0604020202020204" pitchFamily="34" charset="0"/>
              </a:rPr>
              <a:t>ПОЛ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Пол</c:v>
                </c:pt>
              </c:strCache>
            </c:strRef>
          </c:tx>
          <c:spPr>
            <a:solidFill>
              <a:srgbClr val="FF0000"/>
            </a:solidFill>
          </c:spPr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473-4ACB-8978-8B892655D53D}"/>
              </c:ext>
            </c:extLst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473-4ACB-8978-8B892655D53D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473-4ACB-8978-8B892655D53D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473-4ACB-8978-8B892655D53D}"/>
              </c:ext>
            </c:extLst>
          </c:dPt>
          <c:dLbls>
            <c:dLbl>
              <c:idx val="0"/>
              <c:layout>
                <c:manualLayout>
                  <c:x val="-0.22977904497033669"/>
                  <c:y val="8.235627609525789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3600" b="1" i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 =</a:t>
                    </a:r>
                    <a:fld id="{8BEE7EDB-6F15-42C7-A675-5697C1BF0D23}" type="VALUE">
                      <a:rPr lang="en-US" sz="3600" b="1" i="0" baseline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36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r>
                      <a:rPr lang="en-US" sz="3600" b="1" i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47% 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68725738609856"/>
                      <c:h val="0.308938499916427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473-4ACB-8978-8B892655D53D}"/>
                </c:ext>
              </c:extLst>
            </c:dLbl>
            <c:dLbl>
              <c:idx val="1"/>
              <c:layout>
                <c:manualLayout>
                  <c:x val="0.25085825944339435"/>
                  <c:y val="-0.112231897038370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3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r>
                      <a:rPr lang="en-US" sz="3600" b="1" i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n = </a:t>
                    </a:r>
                    <a:fld id="{41981FAF-FC77-4029-BC2A-0F19853DE9C0}" type="VALUE">
                      <a:rPr lang="en-US" sz="3600" b="1" i="0" baseline="0" smtClean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pPr>
                        <a:defRPr sz="3600" b="1"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[ЗНАЧЕНИЕ]</a:t>
                    </a:fld>
                    <a:r>
                      <a:rPr lang="en-US" sz="3600" b="1" i="0" baseline="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; 53%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3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50490195607208"/>
                      <c:h val="0.3026687241655279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473-4ACB-8978-8B892655D5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2"/>
                <c:pt idx="0">
                  <c:v>Женский</c:v>
                </c:pt>
                <c:pt idx="1">
                  <c:v>Мужской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107</c:v>
                </c:pt>
                <c:pt idx="1">
                  <c:v>119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473-4ACB-8978-8B892655D53D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4275628" y="6551614"/>
            <a:ext cx="26963076" cy="27965291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043" y="2987043"/>
            <a:ext cx="34466393" cy="17495526"/>
          </a:xfrm>
        </p:spPr>
        <p:txBody>
          <a:bodyPr anchor="b">
            <a:normAutofit/>
          </a:bodyPr>
          <a:lstStyle>
            <a:lvl1pPr algn="l">
              <a:defRPr sz="2464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87040" y="21525661"/>
            <a:ext cx="27743800" cy="10715410"/>
          </a:xfrm>
        </p:spPr>
        <p:txBody>
          <a:bodyPr anchor="t">
            <a:normAutofit/>
          </a:bodyPr>
          <a:lstStyle>
            <a:lvl1pPr marL="0" indent="0" algn="l">
              <a:buNone/>
              <a:defRPr sz="11200">
                <a:solidFill>
                  <a:schemeClr val="bg2">
                    <a:lumMod val="75000"/>
                  </a:schemeClr>
                </a:solidFill>
              </a:defRPr>
            </a:lvl1pPr>
            <a:lvl2pPr marL="256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20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680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437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043" y="25176480"/>
            <a:ext cx="36707255" cy="853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2987040" y="2987040"/>
            <a:ext cx="45232320" cy="1749552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8960"/>
            </a:lvl1pPr>
            <a:lvl2pPr marL="2560320" indent="0">
              <a:buNone/>
              <a:defRPr sz="8960"/>
            </a:lvl2pPr>
            <a:lvl3pPr marL="5120640" indent="0">
              <a:buNone/>
              <a:defRPr sz="8960"/>
            </a:lvl3pPr>
            <a:lvl4pPr marL="7680960" indent="0">
              <a:buNone/>
              <a:defRPr sz="8960"/>
            </a:lvl4pPr>
            <a:lvl5pPr marL="10241280" indent="0">
              <a:buNone/>
              <a:defRPr sz="8960"/>
            </a:lvl5pPr>
            <a:lvl6pPr marL="12801600" indent="0">
              <a:buNone/>
              <a:defRPr sz="8960"/>
            </a:lvl6pPr>
            <a:lvl7pPr marL="15361920" indent="0">
              <a:buNone/>
              <a:defRPr sz="8960"/>
            </a:lvl7pPr>
            <a:lvl8pPr marL="17922240" indent="0">
              <a:buNone/>
              <a:defRPr sz="8960"/>
            </a:lvl8pPr>
            <a:lvl9pPr marL="20482560" indent="0">
              <a:buNone/>
              <a:defRPr sz="896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267211" y="21525655"/>
            <a:ext cx="40775459" cy="256032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8960"/>
            </a:lvl1pPr>
            <a:lvl2pPr marL="2560320" indent="0">
              <a:buFontTx/>
              <a:buNone/>
              <a:defRPr/>
            </a:lvl2pPr>
            <a:lvl3pPr marL="5120640" indent="0">
              <a:buFontTx/>
              <a:buNone/>
              <a:defRPr/>
            </a:lvl3pPr>
            <a:lvl4pPr marL="7680960" indent="0">
              <a:buFontTx/>
              <a:buNone/>
              <a:defRPr/>
            </a:lvl4pPr>
            <a:lvl5pPr marL="1024128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812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040" y="2987040"/>
            <a:ext cx="45232320" cy="16215360"/>
          </a:xfrm>
        </p:spPr>
        <p:txBody>
          <a:bodyPr anchor="ctr">
            <a:normAutofit/>
          </a:bodyPr>
          <a:lstStyle>
            <a:lvl1pPr algn="l">
              <a:defRPr sz="1568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7040" y="23042880"/>
            <a:ext cx="35747891" cy="10668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0080">
                <a:solidFill>
                  <a:schemeClr val="bg2">
                    <a:lumMod val="75000"/>
                  </a:schemeClr>
                </a:solidFill>
              </a:defRPr>
            </a:lvl1pPr>
            <a:lvl2pPr marL="256032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2pPr>
            <a:lvl3pPr marL="512064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3pPr>
            <a:lvl4pPr marL="768096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855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188" y="2987040"/>
            <a:ext cx="38414807" cy="16215360"/>
          </a:xfrm>
        </p:spPr>
        <p:txBody>
          <a:bodyPr anchor="ctr">
            <a:normAutofit/>
          </a:bodyPr>
          <a:lstStyle>
            <a:lvl1pPr algn="l">
              <a:defRPr sz="1568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974083" y="19202400"/>
            <a:ext cx="35853815" cy="270256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2560320" indent="0">
              <a:buFontTx/>
              <a:buNone/>
              <a:defRPr/>
            </a:lvl2pPr>
            <a:lvl3pPr marL="5120640" indent="0">
              <a:buFontTx/>
              <a:buNone/>
              <a:defRPr/>
            </a:lvl3pPr>
            <a:lvl4pPr marL="7680960" indent="0">
              <a:buFontTx/>
              <a:buNone/>
              <a:defRPr/>
            </a:lvl4pPr>
            <a:lvl5pPr marL="1024128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7043" y="24085992"/>
            <a:ext cx="35741222" cy="9624888"/>
          </a:xfrm>
        </p:spPr>
        <p:txBody>
          <a:bodyPr anchor="ctr">
            <a:normAutofit/>
          </a:bodyPr>
          <a:lstStyle>
            <a:lvl1pPr marL="0" indent="0" algn="l">
              <a:buNone/>
              <a:defRPr sz="11200">
                <a:solidFill>
                  <a:schemeClr val="bg2">
                    <a:lumMod val="75000"/>
                  </a:schemeClr>
                </a:solidFill>
              </a:defRPr>
            </a:lvl1pPr>
            <a:lvl2pPr marL="256032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2pPr>
            <a:lvl3pPr marL="512064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3pPr>
            <a:lvl4pPr marL="768096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280163" y="3979494"/>
            <a:ext cx="2560986" cy="3274746"/>
          </a:xfrm>
          <a:prstGeom prst="rect">
            <a:avLst/>
          </a:prstGeom>
        </p:spPr>
        <p:txBody>
          <a:bodyPr vert="horz" lIns="512064" tIns="256032" rIns="512064" bIns="256032" rtlCol="0" anchor="ctr">
            <a:noAutofit/>
          </a:bodyPr>
          <a:lstStyle/>
          <a:p>
            <a:pPr lvl="0"/>
            <a:r>
              <a:rPr lang="en-US" sz="448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98723" y="15504165"/>
            <a:ext cx="2560986" cy="3274746"/>
          </a:xfrm>
          <a:prstGeom prst="rect">
            <a:avLst/>
          </a:prstGeom>
        </p:spPr>
        <p:txBody>
          <a:bodyPr vert="horz" lIns="512064" tIns="256032" rIns="512064" bIns="256032" rtlCol="0" anchor="ctr">
            <a:noAutofit/>
          </a:bodyPr>
          <a:lstStyle/>
          <a:p>
            <a:pPr lvl="0" algn="r"/>
            <a:r>
              <a:rPr lang="en-US" sz="448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2291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043" y="19202400"/>
            <a:ext cx="35741222" cy="9505440"/>
          </a:xfrm>
        </p:spPr>
        <p:txBody>
          <a:bodyPr anchor="b">
            <a:normAutofit/>
          </a:bodyPr>
          <a:lstStyle>
            <a:lvl1pPr algn="l">
              <a:defRPr sz="1568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7040" y="28744691"/>
            <a:ext cx="35747891" cy="4966186"/>
          </a:xfrm>
        </p:spPr>
        <p:txBody>
          <a:bodyPr anchor="t">
            <a:normAutofit/>
          </a:bodyPr>
          <a:lstStyle>
            <a:lvl1pPr marL="0" indent="0" algn="l">
              <a:buNone/>
              <a:defRPr sz="10080">
                <a:solidFill>
                  <a:schemeClr val="bg2">
                    <a:lumMod val="75000"/>
                  </a:schemeClr>
                </a:solidFill>
              </a:defRPr>
            </a:lvl1pPr>
            <a:lvl2pPr marL="256032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2pPr>
            <a:lvl3pPr marL="512064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3pPr>
            <a:lvl4pPr marL="768096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7084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5190" y="2987040"/>
            <a:ext cx="38414802" cy="16215360"/>
          </a:xfrm>
        </p:spPr>
        <p:txBody>
          <a:bodyPr anchor="ctr">
            <a:normAutofit/>
          </a:bodyPr>
          <a:lstStyle>
            <a:lvl1pPr algn="l">
              <a:defRPr sz="1568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987043" y="21762720"/>
            <a:ext cx="35741222" cy="58792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12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7040" y="27736800"/>
            <a:ext cx="35741216" cy="5974080"/>
          </a:xfrm>
        </p:spPr>
        <p:txBody>
          <a:bodyPr anchor="t">
            <a:normAutofit/>
          </a:bodyPr>
          <a:lstStyle>
            <a:lvl1pPr marL="0" indent="0" algn="l">
              <a:buNone/>
              <a:defRPr sz="10080">
                <a:solidFill>
                  <a:schemeClr val="bg2">
                    <a:lumMod val="75000"/>
                  </a:schemeClr>
                </a:solidFill>
              </a:defRPr>
            </a:lvl1pPr>
            <a:lvl2pPr marL="256032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2pPr>
            <a:lvl3pPr marL="512064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3pPr>
            <a:lvl4pPr marL="768096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280163" y="3979494"/>
            <a:ext cx="2560986" cy="3274746"/>
          </a:xfrm>
          <a:prstGeom prst="rect">
            <a:avLst/>
          </a:prstGeom>
        </p:spPr>
        <p:txBody>
          <a:bodyPr vert="horz" lIns="512064" tIns="256032" rIns="512064" bIns="256032" rtlCol="0" anchor="ctr">
            <a:noAutofit/>
          </a:bodyPr>
          <a:lstStyle/>
          <a:p>
            <a:pPr lvl="0"/>
            <a:r>
              <a:rPr lang="en-US" sz="448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98723" y="15504165"/>
            <a:ext cx="2560986" cy="3274746"/>
          </a:xfrm>
          <a:prstGeom prst="rect">
            <a:avLst/>
          </a:prstGeom>
        </p:spPr>
        <p:txBody>
          <a:bodyPr vert="horz" lIns="512064" tIns="256032" rIns="512064" bIns="256032" rtlCol="0" anchor="ctr">
            <a:noAutofit/>
          </a:bodyPr>
          <a:lstStyle/>
          <a:p>
            <a:pPr lvl="0" algn="r"/>
            <a:r>
              <a:rPr lang="en-US" sz="448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9259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040" y="2987040"/>
            <a:ext cx="42143685" cy="1621536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568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987043" y="21999790"/>
            <a:ext cx="35741222" cy="469392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12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7040" y="26693719"/>
            <a:ext cx="35741216" cy="7017164"/>
          </a:xfrm>
        </p:spPr>
        <p:txBody>
          <a:bodyPr anchor="t">
            <a:normAutofit/>
          </a:bodyPr>
          <a:lstStyle>
            <a:lvl1pPr marL="0" indent="0" algn="l">
              <a:buNone/>
              <a:defRPr sz="10080">
                <a:solidFill>
                  <a:schemeClr val="bg2">
                    <a:lumMod val="75000"/>
                  </a:schemeClr>
                </a:solidFill>
              </a:defRPr>
            </a:lvl1pPr>
            <a:lvl2pPr marL="256032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2pPr>
            <a:lvl3pPr marL="512064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3pPr>
            <a:lvl4pPr marL="768096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527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043" y="25176480"/>
            <a:ext cx="36707255" cy="8534400"/>
          </a:xfrm>
        </p:spPr>
        <p:txBody>
          <a:bodyPr>
            <a:normAutofit/>
          </a:bodyPr>
          <a:lstStyle>
            <a:lvl1pPr algn="l">
              <a:defRPr sz="156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87043" y="2987046"/>
            <a:ext cx="36707255" cy="21098952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679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771874" y="2987040"/>
            <a:ext cx="11447486" cy="24749760"/>
          </a:xfrm>
        </p:spPr>
        <p:txBody>
          <a:bodyPr vert="eaVert">
            <a:normAutofit/>
          </a:bodyPr>
          <a:lstStyle>
            <a:lvl1pPr>
              <a:defRPr sz="1568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87040" y="2987040"/>
            <a:ext cx="32760067" cy="3072384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439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043" y="25176480"/>
            <a:ext cx="36707255" cy="85344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043" y="2987040"/>
            <a:ext cx="36707255" cy="21098952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458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040" y="11094717"/>
            <a:ext cx="35853821" cy="12991255"/>
          </a:xfrm>
        </p:spPr>
        <p:txBody>
          <a:bodyPr anchor="b">
            <a:normAutofit/>
          </a:bodyPr>
          <a:lstStyle>
            <a:lvl1pPr algn="l">
              <a:defRPr sz="1792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7043" y="25129068"/>
            <a:ext cx="35853815" cy="8581815"/>
          </a:xfrm>
        </p:spPr>
        <p:txBody>
          <a:bodyPr anchor="t">
            <a:normAutofit/>
          </a:bodyPr>
          <a:lstStyle>
            <a:lvl1pPr marL="0" indent="0" algn="l">
              <a:buNone/>
              <a:defRPr sz="10080">
                <a:solidFill>
                  <a:schemeClr val="bg2">
                    <a:lumMod val="75000"/>
                  </a:schemeClr>
                </a:solidFill>
              </a:defRPr>
            </a:lvl1pPr>
            <a:lvl2pPr marL="2560320" indent="0">
              <a:buNone/>
              <a:defRPr sz="10080">
                <a:solidFill>
                  <a:schemeClr val="tx1">
                    <a:tint val="75000"/>
                  </a:schemeClr>
                </a:solidFill>
              </a:defRPr>
            </a:lvl2pPr>
            <a:lvl3pPr marL="5120640" indent="0">
              <a:buNone/>
              <a:defRPr sz="8960">
                <a:solidFill>
                  <a:schemeClr val="tx1">
                    <a:tint val="75000"/>
                  </a:schemeClr>
                </a:solidFill>
              </a:defRPr>
            </a:lvl3pPr>
            <a:lvl4pPr marL="768096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4pPr>
            <a:lvl5pPr marL="1024128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5pPr>
            <a:lvl6pPr marL="1280160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6pPr>
            <a:lvl7pPr marL="1536192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7pPr>
            <a:lvl8pPr marL="1792224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8pPr>
            <a:lvl9pPr marL="20482560" indent="0">
              <a:buNone/>
              <a:defRPr sz="7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277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043" y="25176480"/>
            <a:ext cx="36707255" cy="8534400"/>
          </a:xfrm>
        </p:spPr>
        <p:txBody>
          <a:bodyPr>
            <a:normAutofit/>
          </a:bodyPr>
          <a:lstStyle>
            <a:lvl1pPr>
              <a:defRPr sz="179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2987043" y="2987043"/>
            <a:ext cx="22119815" cy="210989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26109227" y="2987040"/>
            <a:ext cx="22110133" cy="2105152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81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043" y="25176480"/>
            <a:ext cx="36707255" cy="8534400"/>
          </a:xfrm>
        </p:spPr>
        <p:txBody>
          <a:bodyPr>
            <a:normAutofit/>
          </a:bodyPr>
          <a:lstStyle>
            <a:lvl1pPr>
              <a:defRPr sz="179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7205" y="2987040"/>
            <a:ext cx="20814450" cy="3413760"/>
          </a:xfrm>
        </p:spPr>
        <p:txBody>
          <a:bodyPr anchor="b">
            <a:noAutofit/>
          </a:bodyPr>
          <a:lstStyle>
            <a:lvl1pPr marL="0" indent="0">
              <a:buNone/>
              <a:defRPr sz="13440" b="0" cap="all">
                <a:solidFill>
                  <a:schemeClr val="tx1"/>
                </a:solidFill>
              </a:defRPr>
            </a:lvl1pPr>
            <a:lvl2pPr marL="2560320" indent="0">
              <a:buNone/>
              <a:defRPr sz="11200" b="1"/>
            </a:lvl2pPr>
            <a:lvl3pPr marL="5120640" indent="0">
              <a:buNone/>
              <a:defRPr sz="10080" b="1"/>
            </a:lvl3pPr>
            <a:lvl4pPr marL="7680960" indent="0">
              <a:buNone/>
              <a:defRPr sz="8960" b="1"/>
            </a:lvl4pPr>
            <a:lvl5pPr marL="10241280" indent="0">
              <a:buNone/>
              <a:defRPr sz="8960" b="1"/>
            </a:lvl5pPr>
            <a:lvl6pPr marL="12801600" indent="0">
              <a:buNone/>
              <a:defRPr sz="8960" b="1"/>
            </a:lvl6pPr>
            <a:lvl7pPr marL="15361920" indent="0">
              <a:buNone/>
              <a:defRPr sz="8960" b="1"/>
            </a:lvl7pPr>
            <a:lvl8pPr marL="17922240" indent="0">
              <a:buNone/>
              <a:defRPr sz="8960" b="1"/>
            </a:lvl8pPr>
            <a:lvl9pPr marL="20482560" indent="0">
              <a:buNone/>
              <a:defRPr sz="89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037" y="6400803"/>
            <a:ext cx="22094615" cy="1768517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7188092" y="3173733"/>
            <a:ext cx="21078686" cy="3227067"/>
          </a:xfrm>
        </p:spPr>
        <p:txBody>
          <a:bodyPr anchor="b">
            <a:noAutofit/>
          </a:bodyPr>
          <a:lstStyle>
            <a:lvl1pPr marL="0" indent="0">
              <a:buNone/>
              <a:defRPr sz="13440" b="0" cap="all">
                <a:solidFill>
                  <a:schemeClr val="tx1"/>
                </a:solidFill>
              </a:defRPr>
            </a:lvl1pPr>
            <a:lvl2pPr marL="2560320" indent="0">
              <a:buNone/>
              <a:defRPr sz="11200" b="1"/>
            </a:lvl2pPr>
            <a:lvl3pPr marL="5120640" indent="0">
              <a:buNone/>
              <a:defRPr sz="10080" b="1"/>
            </a:lvl3pPr>
            <a:lvl4pPr marL="7680960" indent="0">
              <a:buNone/>
              <a:defRPr sz="8960" b="1"/>
            </a:lvl4pPr>
            <a:lvl5pPr marL="10241280" indent="0">
              <a:buNone/>
              <a:defRPr sz="8960" b="1"/>
            </a:lvl5pPr>
            <a:lvl6pPr marL="12801600" indent="0">
              <a:buNone/>
              <a:defRPr sz="8960" b="1"/>
            </a:lvl6pPr>
            <a:lvl7pPr marL="15361920" indent="0">
              <a:buNone/>
              <a:defRPr sz="8960" b="1"/>
            </a:lvl7pPr>
            <a:lvl8pPr marL="17922240" indent="0">
              <a:buNone/>
              <a:defRPr sz="8960" b="1"/>
            </a:lvl8pPr>
            <a:lvl9pPr marL="20482560" indent="0">
              <a:buNone/>
              <a:defRPr sz="89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6109230" y="6400800"/>
            <a:ext cx="22157548" cy="1763776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43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043" y="25176480"/>
            <a:ext cx="36707255" cy="8534400"/>
          </a:xfrm>
        </p:spPr>
        <p:txBody>
          <a:bodyPr>
            <a:normAutofit/>
          </a:bodyPr>
          <a:lstStyle>
            <a:lvl1pPr>
              <a:defRPr sz="1792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0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8642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44535" y="2987040"/>
            <a:ext cx="17922240" cy="8534400"/>
          </a:xfrm>
        </p:spPr>
        <p:txBody>
          <a:bodyPr anchor="b">
            <a:normAutofit/>
          </a:bodyPr>
          <a:lstStyle>
            <a:lvl1pPr algn="l">
              <a:defRPr sz="112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037" y="2987040"/>
            <a:ext cx="24857028" cy="3072384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344535" y="12374894"/>
            <a:ext cx="17922240" cy="11711095"/>
          </a:xfrm>
        </p:spPr>
        <p:txBody>
          <a:bodyPr anchor="t">
            <a:normAutofit/>
          </a:bodyPr>
          <a:lstStyle>
            <a:lvl1pPr marL="0" indent="0">
              <a:buNone/>
              <a:defRPr sz="8960"/>
            </a:lvl1pPr>
            <a:lvl2pPr marL="2560320" indent="0">
              <a:buNone/>
              <a:defRPr sz="6720"/>
            </a:lvl2pPr>
            <a:lvl3pPr marL="5120640" indent="0">
              <a:buNone/>
              <a:defRPr sz="5600"/>
            </a:lvl3pPr>
            <a:lvl4pPr marL="7680960" indent="0">
              <a:buNone/>
              <a:defRPr sz="5040"/>
            </a:lvl4pPr>
            <a:lvl5pPr marL="10241280" indent="0">
              <a:buNone/>
              <a:defRPr sz="5040"/>
            </a:lvl5pPr>
            <a:lvl6pPr marL="12801600" indent="0">
              <a:buNone/>
              <a:defRPr sz="5040"/>
            </a:lvl6pPr>
            <a:lvl7pPr marL="15361920" indent="0">
              <a:buNone/>
              <a:defRPr sz="5040"/>
            </a:lvl7pPr>
            <a:lvl8pPr marL="17922240" indent="0">
              <a:buNone/>
              <a:defRPr sz="5040"/>
            </a:lvl8pPr>
            <a:lvl9pPr marL="20482560" indent="0">
              <a:buNone/>
              <a:defRPr sz="504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153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6480" y="8107680"/>
            <a:ext cx="19954245" cy="6400800"/>
          </a:xfrm>
        </p:spPr>
        <p:txBody>
          <a:bodyPr anchor="b">
            <a:normAutofit/>
          </a:bodyPr>
          <a:lstStyle>
            <a:lvl1pPr algn="l">
              <a:defRPr sz="1344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4267200" y="5120640"/>
            <a:ext cx="18373454" cy="2688336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8960"/>
            </a:lvl1pPr>
            <a:lvl2pPr marL="2560320" indent="0">
              <a:buNone/>
              <a:defRPr sz="8960"/>
            </a:lvl2pPr>
            <a:lvl3pPr marL="5120640" indent="0">
              <a:buNone/>
              <a:defRPr sz="8960"/>
            </a:lvl3pPr>
            <a:lvl4pPr marL="7680960" indent="0">
              <a:buNone/>
              <a:defRPr sz="8960"/>
            </a:lvl4pPr>
            <a:lvl5pPr marL="10241280" indent="0">
              <a:buNone/>
              <a:defRPr sz="8960"/>
            </a:lvl5pPr>
            <a:lvl6pPr marL="12801600" indent="0">
              <a:buNone/>
              <a:defRPr sz="8960"/>
            </a:lvl6pPr>
            <a:lvl7pPr marL="15361920" indent="0">
              <a:buNone/>
              <a:defRPr sz="8960"/>
            </a:lvl7pPr>
            <a:lvl8pPr marL="17922240" indent="0">
              <a:buNone/>
              <a:defRPr sz="8960"/>
            </a:lvl8pPr>
            <a:lvl9pPr marL="20482560" indent="0">
              <a:buNone/>
              <a:defRPr sz="896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77754" y="15361920"/>
            <a:ext cx="19959649" cy="11663680"/>
          </a:xfrm>
        </p:spPr>
        <p:txBody>
          <a:bodyPr anchor="t">
            <a:normAutofit/>
          </a:bodyPr>
          <a:lstStyle>
            <a:lvl1pPr marL="0" indent="0">
              <a:buNone/>
              <a:defRPr sz="10080"/>
            </a:lvl1pPr>
            <a:lvl2pPr marL="2560320" indent="0">
              <a:buNone/>
              <a:defRPr sz="6720"/>
            </a:lvl2pPr>
            <a:lvl3pPr marL="5120640" indent="0">
              <a:buNone/>
              <a:defRPr sz="5600"/>
            </a:lvl3pPr>
            <a:lvl4pPr marL="7680960" indent="0">
              <a:buNone/>
              <a:defRPr sz="5040"/>
            </a:lvl4pPr>
            <a:lvl5pPr marL="10241280" indent="0">
              <a:buNone/>
              <a:defRPr sz="5040"/>
            </a:lvl5pPr>
            <a:lvl6pPr marL="12801600" indent="0">
              <a:buNone/>
              <a:defRPr sz="5040"/>
            </a:lvl6pPr>
            <a:lvl7pPr marL="15361920" indent="0">
              <a:buNone/>
              <a:defRPr sz="5040"/>
            </a:lvl7pPr>
            <a:lvl8pPr marL="17922240" indent="0">
              <a:buNone/>
              <a:defRPr sz="5040"/>
            </a:lvl8pPr>
            <a:lvl9pPr marL="20482560" indent="0">
              <a:buNone/>
              <a:defRPr sz="504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87040" y="34564323"/>
            <a:ext cx="32545654" cy="2044700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521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7355780" y="21810138"/>
            <a:ext cx="13834554" cy="14887785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87043" y="25176480"/>
            <a:ext cx="36707255" cy="85344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87043" y="2987046"/>
            <a:ext cx="36707255" cy="21098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609375" y="34564340"/>
            <a:ext cx="6722593" cy="20447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56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C162305-B7C8-4C6D-B338-F136313F76DB}" type="datetimeFigureOut">
              <a:rPr lang="ru-RU" smtClean="0"/>
              <a:t>27.02.2025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87040" y="34564323"/>
            <a:ext cx="32545654" cy="20447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56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536789" y="31239480"/>
            <a:ext cx="4798679" cy="37515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568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51D2394-8A7E-475F-9C67-E4AED23F8E8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2732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</p:sldLayoutIdLst>
  <p:txStyles>
    <p:titleStyle>
      <a:lvl1pPr algn="l" defTabSz="2560320" rtl="0" eaLnBrk="1" latinLnBrk="0" hangingPunct="1">
        <a:spcBef>
          <a:spcPct val="0"/>
        </a:spcBef>
        <a:buNone/>
        <a:defRPr sz="1792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600200" indent="-1600200" algn="l" defTabSz="2560320" rtl="0" eaLnBrk="1" latinLnBrk="0" hangingPunct="1">
        <a:spcBef>
          <a:spcPct val="20000"/>
        </a:spcBef>
        <a:spcAft>
          <a:spcPts val="33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4160520" indent="-1600200" algn="l" defTabSz="2560320" rtl="0" eaLnBrk="1" latinLnBrk="0" hangingPunct="1">
        <a:spcBef>
          <a:spcPct val="20000"/>
        </a:spcBef>
        <a:spcAft>
          <a:spcPts val="33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08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6720840" indent="-1600200" algn="l" defTabSz="2560320" rtl="0" eaLnBrk="1" latinLnBrk="0" hangingPunct="1">
        <a:spcBef>
          <a:spcPct val="20000"/>
        </a:spcBef>
        <a:spcAft>
          <a:spcPts val="33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896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8641080" indent="-960120" algn="l" defTabSz="2560320" rtl="0" eaLnBrk="1" latinLnBrk="0" hangingPunct="1">
        <a:spcBef>
          <a:spcPct val="20000"/>
        </a:spcBef>
        <a:spcAft>
          <a:spcPts val="33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784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1201400" indent="-960120" algn="l" defTabSz="2560320" rtl="0" eaLnBrk="1" latinLnBrk="0" hangingPunct="1">
        <a:spcBef>
          <a:spcPct val="20000"/>
        </a:spcBef>
        <a:spcAft>
          <a:spcPts val="33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784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4081760" indent="-1280160" algn="l" defTabSz="2560320" rtl="0" eaLnBrk="1" latinLnBrk="0" hangingPunct="1">
        <a:spcBef>
          <a:spcPct val="20000"/>
        </a:spcBef>
        <a:spcAft>
          <a:spcPts val="33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784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16642080" indent="-1280160" algn="l" defTabSz="2560320" rtl="0" eaLnBrk="1" latinLnBrk="0" hangingPunct="1">
        <a:spcBef>
          <a:spcPct val="20000"/>
        </a:spcBef>
        <a:spcAft>
          <a:spcPts val="33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784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19202400" indent="-1280160" algn="l" defTabSz="2560320" rtl="0" eaLnBrk="1" latinLnBrk="0" hangingPunct="1">
        <a:spcBef>
          <a:spcPct val="20000"/>
        </a:spcBef>
        <a:spcAft>
          <a:spcPts val="33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784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1762720" indent="-1280160" algn="l" defTabSz="2560320" rtl="0" eaLnBrk="1" latinLnBrk="0" hangingPunct="1">
        <a:spcBef>
          <a:spcPct val="20000"/>
        </a:spcBef>
        <a:spcAft>
          <a:spcPts val="336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784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6032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0" algn="l" defTabSz="256032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2pPr>
      <a:lvl3pPr marL="5120640" algn="l" defTabSz="256032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algn="l" defTabSz="256032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4pPr>
      <a:lvl5pPr marL="10241280" algn="l" defTabSz="256032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5pPr>
      <a:lvl6pPr marL="12801600" algn="l" defTabSz="256032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6pPr>
      <a:lvl7pPr marL="15361920" algn="l" defTabSz="256032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7pPr>
      <a:lvl8pPr marL="17922240" algn="l" defTabSz="256032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0" algn="l" defTabSz="2560320" rtl="0" eaLnBrk="1" latinLnBrk="0" hangingPunct="1">
        <a:defRPr sz="10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mc.ncbi.nlm.nih.gov/articles/PMC4957476/" TargetMode="External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5" Type="http://schemas.openxmlformats.org/officeDocument/2006/relationships/chart" Target="../charts/chart2.xml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Relationship Id="rId1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1000">
              <a:schemeClr val="accent2">
                <a:lumMod val="5000"/>
                <a:lumOff val="95000"/>
              </a:schemeClr>
            </a:gs>
            <a:gs pos="34000">
              <a:schemeClr val="bg2">
                <a:lumMod val="40000"/>
                <a:lumOff val="60000"/>
              </a:schemeClr>
            </a:gs>
            <a:gs pos="67000">
              <a:schemeClr val="bg2">
                <a:lumMod val="60000"/>
                <a:lumOff val="4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EB21F1-8459-C470-3B47-9AD513A41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8860" y="86235"/>
            <a:ext cx="6934200" cy="48318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2F2045-D158-5178-2993-B0166D4F2F57}"/>
              </a:ext>
            </a:extLst>
          </p:cNvPr>
          <p:cNvSpPr txBox="1"/>
          <p:nvPr/>
        </p:nvSpPr>
        <p:spPr>
          <a:xfrm>
            <a:off x="4866212" y="1114941"/>
            <a:ext cx="39507306" cy="1015663"/>
          </a:xfrm>
          <a:prstGeom prst="rect">
            <a:avLst/>
          </a:prstGeom>
          <a:solidFill>
            <a:schemeClr val="tx1"/>
          </a:solidFill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kk-KZ" sz="6000" b="1" spc="71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ВНЕКИШЕЧНЫЕ ПРОЯВЛЕНИЯ ВЗК</a:t>
            </a:r>
            <a:r>
              <a:rPr lang="ru-RU" sz="6000" b="1" spc="71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КЛИНИЧЕСКИЕ КЕЙСЫ ГАСТРОЭНТЕРОЛОГА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458066-4159-2A26-3E2D-972C5888AE07}"/>
              </a:ext>
            </a:extLst>
          </p:cNvPr>
          <p:cNvSpPr txBox="1"/>
          <p:nvPr/>
        </p:nvSpPr>
        <p:spPr>
          <a:xfrm>
            <a:off x="5827642" y="2304286"/>
            <a:ext cx="4103245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Тасбулатова</a:t>
            </a: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А.Б., </a:t>
            </a:r>
            <a:r>
              <a:rPr lang="ru-R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Базарбай</a:t>
            </a: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А.С., </a:t>
            </a:r>
            <a:r>
              <a:rPr lang="ru-R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Елеу</a:t>
            </a: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С.Б., </a:t>
            </a:r>
            <a:r>
              <a:rPr lang="ru-R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Ларюшина</a:t>
            </a: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Е.М., Лозинская И.А., </a:t>
            </a:r>
            <a:r>
              <a:rPr lang="ru-RU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Кабдулина</a:t>
            </a:r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Н.В.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НАО «Карагандинский медицинский университет», КГП «Областная клиническая больница» УЗ КО 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Казахстан, Караганда, 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Электронная почта: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TasbulatovaA@qmu.kz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5A8133FF-D5F0-9EBA-9D85-4DDC5D55A155}"/>
              </a:ext>
            </a:extLst>
          </p:cNvPr>
          <p:cNvCxnSpPr>
            <a:cxnSpLocks/>
          </p:cNvCxnSpPr>
          <p:nvPr/>
        </p:nvCxnSpPr>
        <p:spPr>
          <a:xfrm>
            <a:off x="3648461" y="-3747772"/>
            <a:ext cx="4519765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id="{8997E312-2A2B-97E0-AF51-5F642B776474}"/>
              </a:ext>
            </a:extLst>
          </p:cNvPr>
          <p:cNvCxnSpPr>
            <a:cxnSpLocks/>
          </p:cNvCxnSpPr>
          <p:nvPr/>
        </p:nvCxnSpPr>
        <p:spPr>
          <a:xfrm>
            <a:off x="4866212" y="39159412"/>
            <a:ext cx="42698256" cy="0"/>
          </a:xfrm>
          <a:prstGeom prst="line">
            <a:avLst/>
          </a:prstGeom>
          <a:ln w="28575">
            <a:solidFill>
              <a:schemeClr val="tx1"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: скругленные углы 14">
            <a:extLst>
              <a:ext uri="{FF2B5EF4-FFF2-40B4-BE49-F238E27FC236}">
                <a16:creationId xmlns:a16="http://schemas.microsoft.com/office/drawing/2014/main" id="{930A6D17-3ED9-1AAF-8266-2CD2A82D0141}"/>
              </a:ext>
            </a:extLst>
          </p:cNvPr>
          <p:cNvSpPr/>
          <p:nvPr/>
        </p:nvSpPr>
        <p:spPr>
          <a:xfrm>
            <a:off x="195159" y="4927242"/>
            <a:ext cx="25340979" cy="346184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Воспалительные заболевания кишечника (ВЗК) выходят за пределы желудочно-кишечного тракта, вызывая системные проявления, которые могут доминировать в клинической картине. Внекишечные осложнения затрудняют диагностику, требуют междисциплинарного подхода и индивидуального подбора терапии. В данной работе рассматриваются реальные клинические случаи, иллюстрирующие сложность ведения таких пациентов. До 50% пациентов с воспалительными заболеваниями кишечника испытывают по крайней мере одно внекишечное проявление, которое может проявиться ещё до постановки диагноза ВЗК. Вероятность развития внекишечных проявлений увеличивается с течением болезни и у пациентов, у которых уже есть одно внекишечное проявление.</a:t>
            </a:r>
          </a:p>
        </p:txBody>
      </p:sp>
      <p:sp>
        <p:nvSpPr>
          <p:cNvPr id="34" name="Прямоугольник: скругленные углы 12">
            <a:extLst>
              <a:ext uri="{FF2B5EF4-FFF2-40B4-BE49-F238E27FC236}">
                <a16:creationId xmlns:a16="http://schemas.microsoft.com/office/drawing/2014/main" id="{16919437-5DB7-D291-A0AA-6A626750E05B}"/>
              </a:ext>
            </a:extLst>
          </p:cNvPr>
          <p:cNvSpPr/>
          <p:nvPr/>
        </p:nvSpPr>
        <p:spPr>
          <a:xfrm>
            <a:off x="10561606" y="4542576"/>
            <a:ext cx="3624943" cy="92139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ВВЕДЕНИЕ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: скругленные углы 29">
            <a:extLst>
              <a:ext uri="{FF2B5EF4-FFF2-40B4-BE49-F238E27FC236}">
                <a16:creationId xmlns:a16="http://schemas.microsoft.com/office/drawing/2014/main" id="{5C7B4F34-EE1A-C827-FB2B-FF63FF448806}"/>
              </a:ext>
            </a:extLst>
          </p:cNvPr>
          <p:cNvSpPr/>
          <p:nvPr/>
        </p:nvSpPr>
        <p:spPr>
          <a:xfrm>
            <a:off x="25804813" y="5177941"/>
            <a:ext cx="24321098" cy="751577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3000" b="1" dirty="0">
                <a:latin typeface="Arial" panose="020B0604020202020204" pitchFamily="34" charset="0"/>
                <a:cs typeface="Arial" panose="020B0604020202020204" pitchFamily="34" charset="0"/>
              </a:rPr>
              <a:t>Пациент А, 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мужчина, 38 лет</a:t>
            </a:r>
          </a:p>
          <a:p>
            <a:pPr algn="just"/>
            <a:r>
              <a:rPr lang="kk-KZ" sz="3000" b="1" dirty="0">
                <a:latin typeface="Arial" panose="020B0604020202020204" pitchFamily="34" charset="0"/>
                <a:cs typeface="Arial" panose="020B0604020202020204" pitchFamily="34" charset="0"/>
              </a:rPr>
              <a:t>Диагноз: 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Болезнь Крона, толстокишечная локализация, А2, В1 воспалительное течение, умеренной степени активности (индекс активности по </a:t>
            </a:r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CDAI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337 б.). Гангренозная пиодермия угла нижней челюсти, правого локтевого сустава. Абсцесс в/3 правого предплечья. Инфицированные раны локтевой области слева и подчелюстной справа. Синдром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мальабсорбции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. Вторичная анемия тяжелой степени тяжести.</a:t>
            </a:r>
          </a:p>
          <a:p>
            <a:pPr algn="just"/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Тактика: ведения: индукция ремиссии системными ГКС с дальнейшем переходом на ГИБТ (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Адалимумаб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26" name="Рисунок 1" descr="C:\Users\AVAGPDS_3\Desktop\Гастроэнтерология\пациенты\прозапас\20180305_1521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2389" y="5461670"/>
            <a:ext cx="7817389" cy="4058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3" descr="C:\Users\AVAGPDS_3\Desktop\Гастроэнтерология\пациенты\прозапас\IMG-20180305-WA00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9780" y="5405626"/>
            <a:ext cx="8308832" cy="40582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Прямоугольник: скругленные углы 29">
            <a:extLst>
              <a:ext uri="{FF2B5EF4-FFF2-40B4-BE49-F238E27FC236}">
                <a16:creationId xmlns:a16="http://schemas.microsoft.com/office/drawing/2014/main" id="{5C7B4F34-EE1A-C827-FB2B-FF63FF448806}"/>
              </a:ext>
            </a:extLst>
          </p:cNvPr>
          <p:cNvSpPr/>
          <p:nvPr/>
        </p:nvSpPr>
        <p:spPr>
          <a:xfrm>
            <a:off x="25737331" y="12736985"/>
            <a:ext cx="24388579" cy="727700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3000" b="1" dirty="0">
                <a:latin typeface="Arial" panose="020B0604020202020204" pitchFamily="34" charset="0"/>
                <a:cs typeface="Arial" panose="020B0604020202020204" pitchFamily="34" charset="0"/>
              </a:rPr>
              <a:t>Пациент В, 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мужчина, 41 лет</a:t>
            </a:r>
          </a:p>
          <a:p>
            <a:pPr algn="just"/>
            <a:r>
              <a:rPr lang="kk-KZ" sz="3000" b="1" dirty="0">
                <a:latin typeface="Arial" panose="020B0604020202020204" pitchFamily="34" charset="0"/>
                <a:cs typeface="Arial" panose="020B0604020202020204" pitchFamily="34" charset="0"/>
              </a:rPr>
              <a:t>Диагноз: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Болезнь Крона тонкой и толстой кишки, А2, В1, L3, легкой степени активности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Харвей-Брэндшоу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(индекс активности 5 баллов), хроническое течение с постепенным началом. Внекишечные проявления: Рецидивирующий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афтозный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стоматит, фолликулит. Хронический геморрой II степени, стадия ремиссии.</a:t>
            </a:r>
          </a:p>
          <a:p>
            <a:pPr algn="just"/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Тактика ведения: индукция ремиссии системными ГКС + 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имунносупрессивная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терапия (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Азатиоприн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), с переходом на ГИБТ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: скругленные углы 29">
            <a:extLst>
              <a:ext uri="{FF2B5EF4-FFF2-40B4-BE49-F238E27FC236}">
                <a16:creationId xmlns:a16="http://schemas.microsoft.com/office/drawing/2014/main" id="{5C7B4F34-EE1A-C827-FB2B-FF63FF448806}"/>
              </a:ext>
            </a:extLst>
          </p:cNvPr>
          <p:cNvSpPr/>
          <p:nvPr/>
        </p:nvSpPr>
        <p:spPr>
          <a:xfrm>
            <a:off x="25804813" y="20082995"/>
            <a:ext cx="24430901" cy="650952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kk-KZ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kk-KZ" sz="3000" b="1" dirty="0">
                <a:latin typeface="Arial" panose="020B0604020202020204" pitchFamily="34" charset="0"/>
                <a:cs typeface="Arial" panose="020B0604020202020204" pitchFamily="34" charset="0"/>
              </a:rPr>
              <a:t>Пациент Б, 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женщина, 53 лет</a:t>
            </a:r>
          </a:p>
          <a:p>
            <a:pPr algn="just"/>
            <a:r>
              <a:rPr lang="kk-KZ" sz="3000" b="1" dirty="0">
                <a:latin typeface="Arial" panose="020B0604020202020204" pitchFamily="34" charset="0"/>
                <a:cs typeface="Arial" panose="020B0604020202020204" pitchFamily="34" charset="0"/>
              </a:rPr>
              <a:t>Диагноз: 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Болезнь крона тонкой ( терминальный илеит) и толстой  кишки, А3 (53 лет), В1 ( воспалительная форма), L2 (колит), легкая активности по Бесту (СДАГ І65 баллов), 5 баллов по шкале Харвей-</a:t>
            </a:r>
            <a:r>
              <a:rPr lang="ru-RU" sz="3000" b="1" dirty="0" err="1">
                <a:latin typeface="Arial" panose="020B0604020202020204" pitchFamily="34" charset="0"/>
                <a:cs typeface="Arial" panose="020B0604020202020204" pitchFamily="34" charset="0"/>
              </a:rPr>
              <a:t>Брэндшоу</a:t>
            </a:r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 легкая активность. Внекишечные проявления : Афтозный стоматит. Осложнения: СИБР.</a:t>
            </a:r>
          </a:p>
          <a:p>
            <a:pPr algn="just"/>
            <a:r>
              <a:rPr lang="ru-RU" sz="3000" b="1" dirty="0">
                <a:latin typeface="Arial" panose="020B0604020202020204" pitchFamily="34" charset="0"/>
                <a:cs typeface="Arial" panose="020B0604020202020204" pitchFamily="34" charset="0"/>
              </a:rPr>
              <a:t>Тактика ведения: индукция ремиссии системными ГКС</a:t>
            </a:r>
          </a:p>
          <a:p>
            <a:pPr algn="ctr"/>
            <a:endParaRPr lang="ru-RU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125" r="8729" b="29463"/>
          <a:stretch/>
        </p:blipFill>
        <p:spPr>
          <a:xfrm>
            <a:off x="30103011" y="12844120"/>
            <a:ext cx="7356523" cy="44100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Прямоугольник: скругленные углы 14">
            <a:extLst>
              <a:ext uri="{FF2B5EF4-FFF2-40B4-BE49-F238E27FC236}">
                <a16:creationId xmlns:a16="http://schemas.microsoft.com/office/drawing/2014/main" id="{930A6D17-3ED9-1AAF-8266-2CD2A82D0141}"/>
              </a:ext>
            </a:extLst>
          </p:cNvPr>
          <p:cNvSpPr/>
          <p:nvPr/>
        </p:nvSpPr>
        <p:spPr>
          <a:xfrm>
            <a:off x="25804813" y="33599806"/>
            <a:ext cx="24321097" cy="47187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Внекишечные проявления воспалительных заболеваний кишечника (ВЗК) чаще встречаются у молодых пациентов (53,98%) с небольшим преобладанием мужчин (53%), при этом 70% случаев составляют пациенты с Язвенным колитом (ЯК) и 30% – с болезнью Крона (БК), а наиболее распространенными внекишечными осложнениями являются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артропатии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(78,76%), поражения слизистых (24,7%) и кожи (5,7%), поражение глаз встречается реже (2,65%), среди кожных проявлений у одного пациента диагностирована гангренозная пиодермия (0,44%), узловатая эритема – в 5,3%, у двух пациентов выявлены множественные внекишечные проявления, включая поражения слизистой, кожи и глаз, кроме того, 8,7% пациентов имели аутоиммунные проявления, не связанные с активностью ВЗК, включая болезнь Бехтерева (3,5% среди этих пациентов), первичный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склерозирующий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холангит (1,7%) (ПСХ), аутоиммунный гепатит (2,2%) (АИГ) и первичный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билиарный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холангит (1,3%) (ПБХ), что подчеркивает необходимость комплексного междисциплинарного подхода к ведению таких пациентов.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0B4D813-4565-6796-2B94-3C7449C83470}"/>
              </a:ext>
            </a:extLst>
          </p:cNvPr>
          <p:cNvSpPr txBox="1"/>
          <p:nvPr/>
        </p:nvSpPr>
        <p:spPr>
          <a:xfrm>
            <a:off x="0" y="37623765"/>
            <a:ext cx="25737331" cy="74892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Список источников информации</a:t>
            </a:r>
          </a:p>
          <a:p>
            <a:pPr marL="342900" indent="-342900">
              <a:spcAft>
                <a:spcPts val="800"/>
              </a:spcAft>
              <a:buAutoNum type="arabicPeriod"/>
            </a:pPr>
            <a:r>
              <a:rPr lang="en-US" b="1" dirty="0"/>
              <a:t>The First European Evidence-based Consensus on Extra-intestinal Manifestations in Inflammatory Bowel Disease</a:t>
            </a:r>
            <a:r>
              <a:rPr lang="ru-RU" b="1" dirty="0"/>
              <a:t> </a:t>
            </a:r>
            <a:r>
              <a:rPr lang="en-US" b="1" dirty="0">
                <a:hlinkClick r:id="rId6"/>
              </a:rPr>
              <a:t>https://pmc.ncbi.nlm.nih.gov/articles/PMC4957476/</a:t>
            </a:r>
            <a:r>
              <a:rPr lang="ru-RU" b="1" dirty="0"/>
              <a:t>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Прямоугольник: скругленные углы 14">
            <a:extLst>
              <a:ext uri="{FF2B5EF4-FFF2-40B4-BE49-F238E27FC236}">
                <a16:creationId xmlns:a16="http://schemas.microsoft.com/office/drawing/2014/main" id="{930A6D17-3ED9-1AAF-8266-2CD2A82D0141}"/>
              </a:ext>
            </a:extLst>
          </p:cNvPr>
          <p:cNvSpPr/>
          <p:nvPr/>
        </p:nvSpPr>
        <p:spPr>
          <a:xfrm>
            <a:off x="195161" y="12211468"/>
            <a:ext cx="25340978" cy="1271934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Прямоугольник: скругленные углы 14">
            <a:extLst>
              <a:ext uri="{FF2B5EF4-FFF2-40B4-BE49-F238E27FC236}">
                <a16:creationId xmlns:a16="http://schemas.microsoft.com/office/drawing/2014/main" id="{930A6D17-3ED9-1AAF-8266-2CD2A82D0141}"/>
              </a:ext>
            </a:extLst>
          </p:cNvPr>
          <p:cNvSpPr/>
          <p:nvPr/>
        </p:nvSpPr>
        <p:spPr>
          <a:xfrm>
            <a:off x="262221" y="25069880"/>
            <a:ext cx="25340978" cy="123705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: скругленные углы 14">
            <a:extLst>
              <a:ext uri="{FF2B5EF4-FFF2-40B4-BE49-F238E27FC236}">
                <a16:creationId xmlns:a16="http://schemas.microsoft.com/office/drawing/2014/main" id="{930A6D17-3ED9-1AAF-8266-2CD2A82D0141}"/>
              </a:ext>
            </a:extLst>
          </p:cNvPr>
          <p:cNvSpPr/>
          <p:nvPr/>
        </p:nvSpPr>
        <p:spPr>
          <a:xfrm>
            <a:off x="195160" y="10333322"/>
            <a:ext cx="25340979" cy="169481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Ретроспективный анализ регистра ВЗК (Карагандинской и </a:t>
            </a:r>
            <a:r>
              <a:rPr lang="ru-RU" sz="3000" dirty="0" err="1">
                <a:latin typeface="Arial" panose="020B0604020202020204" pitchFamily="34" charset="0"/>
                <a:cs typeface="Arial" panose="020B0604020202020204" pitchFamily="34" charset="0"/>
              </a:rPr>
              <a:t>Улытауской</a:t>
            </a: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 области)</a:t>
            </a:r>
          </a:p>
          <a:p>
            <a:pPr marL="457200" indent="-457200" algn="just">
              <a:buFontTx/>
              <a:buChar char="-"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В исследовании участвовали 226 пациентов с верифицированным диагнозом ВЗК, имеющих внекишечные проявления. </a:t>
            </a:r>
          </a:p>
          <a:p>
            <a:pPr marL="457200" indent="-457200" algn="just">
              <a:buFontTx/>
              <a:buChar char="-"/>
            </a:pPr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Исследование проводилось на базе КГП «ОКБ» УЗ КО </a:t>
            </a:r>
          </a:p>
        </p:txBody>
      </p:sp>
      <p:sp>
        <p:nvSpPr>
          <p:cNvPr id="31" name="Прямоугольник: скругленные углы 12">
            <a:extLst>
              <a:ext uri="{FF2B5EF4-FFF2-40B4-BE49-F238E27FC236}">
                <a16:creationId xmlns:a16="http://schemas.microsoft.com/office/drawing/2014/main" id="{16919437-5DB7-D291-A0AA-6A626750E05B}"/>
              </a:ext>
            </a:extLst>
          </p:cNvPr>
          <p:cNvSpPr/>
          <p:nvPr/>
        </p:nvSpPr>
        <p:spPr>
          <a:xfrm>
            <a:off x="7673827" y="12036515"/>
            <a:ext cx="9400503" cy="111750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ИССЛЕДОВАНИЯ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: скругленные углы 14">
            <a:extLst>
              <a:ext uri="{FF2B5EF4-FFF2-40B4-BE49-F238E27FC236}">
                <a16:creationId xmlns:a16="http://schemas.microsoft.com/office/drawing/2014/main" id="{930A6D17-3ED9-1AAF-8266-2CD2A82D0141}"/>
              </a:ext>
            </a:extLst>
          </p:cNvPr>
          <p:cNvSpPr/>
          <p:nvPr/>
        </p:nvSpPr>
        <p:spPr>
          <a:xfrm>
            <a:off x="11499014" y="24005043"/>
            <a:ext cx="11654900" cy="672131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1. ХАРАКТЕРИСТИКА ОБСЛЕДОВАННЫХ ПАЦИЕНТОВ</a:t>
            </a:r>
          </a:p>
        </p:txBody>
      </p:sp>
      <p:sp>
        <p:nvSpPr>
          <p:cNvPr id="38" name="Прямоугольник: скругленные углы 14">
            <a:extLst>
              <a:ext uri="{FF2B5EF4-FFF2-40B4-BE49-F238E27FC236}">
                <a16:creationId xmlns:a16="http://schemas.microsoft.com/office/drawing/2014/main" id="{930A6D17-3ED9-1AAF-8266-2CD2A82D0141}"/>
              </a:ext>
            </a:extLst>
          </p:cNvPr>
          <p:cNvSpPr/>
          <p:nvPr/>
        </p:nvSpPr>
        <p:spPr>
          <a:xfrm>
            <a:off x="6589834" y="36516720"/>
            <a:ext cx="12551633" cy="8671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2. РАСПРОСТРАНЕННОСТЬ ВНЕКИШЕЧНЫХ ПРОЯВЛЕНИЙ</a:t>
            </a:r>
          </a:p>
        </p:txBody>
      </p:sp>
      <p:sp>
        <p:nvSpPr>
          <p:cNvPr id="41" name="Прямоугольник: скругленные углы 12">
            <a:extLst>
              <a:ext uri="{FF2B5EF4-FFF2-40B4-BE49-F238E27FC236}">
                <a16:creationId xmlns:a16="http://schemas.microsoft.com/office/drawing/2014/main" id="{16919437-5DB7-D291-A0AA-6A626750E05B}"/>
              </a:ext>
            </a:extLst>
          </p:cNvPr>
          <p:cNvSpPr/>
          <p:nvPr/>
        </p:nvSpPr>
        <p:spPr>
          <a:xfrm>
            <a:off x="32142258" y="4517210"/>
            <a:ext cx="12231260" cy="87545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ИНТЕРЕСНЫЕ КЛИНИЧЕСКИЕ СЛУЧАИ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F5905E-92BE-066D-E4D0-1735CCF7FB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924" t="10561" r="14206" b="-1657"/>
          <a:stretch/>
        </p:blipFill>
        <p:spPr>
          <a:xfrm>
            <a:off x="30319579" y="20142231"/>
            <a:ext cx="7350985" cy="39500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741C22E-655B-B745-1EBC-41BF224FEFE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3210" t="5687" r="8229" b="39228"/>
          <a:stretch/>
        </p:blipFill>
        <p:spPr>
          <a:xfrm>
            <a:off x="37716626" y="20082995"/>
            <a:ext cx="7350985" cy="4014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3C0F432-2D13-1886-ABC2-5A90F643B4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61606" y="13701864"/>
            <a:ext cx="14642985" cy="894849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E39564F-BEE1-9F2E-3075-7AA7AAADE4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74080" y="26611382"/>
            <a:ext cx="13162058" cy="952067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CC8DC5C-4F73-CC6C-9719-4E2669597E2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3002" t="30478" r="17503" b="37443"/>
          <a:stretch/>
        </p:blipFill>
        <p:spPr>
          <a:xfrm>
            <a:off x="37560130" y="12805990"/>
            <a:ext cx="7757649" cy="4494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0" name="Прямоугольник: скругленные углы 29">
            <a:extLst>
              <a:ext uri="{FF2B5EF4-FFF2-40B4-BE49-F238E27FC236}">
                <a16:creationId xmlns:a16="http://schemas.microsoft.com/office/drawing/2014/main" id="{9FAC51B6-EEAD-A034-050D-EF394B75983A}"/>
              </a:ext>
            </a:extLst>
          </p:cNvPr>
          <p:cNvSpPr/>
          <p:nvPr/>
        </p:nvSpPr>
        <p:spPr>
          <a:xfrm>
            <a:off x="25704005" y="26630124"/>
            <a:ext cx="24522711" cy="6549257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Пациент Х, мужчина, 39 лет</a:t>
            </a:r>
          </a:p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Болезнь Крона толстой кишки, А2, В1, низкая активность по Бесту (CDAI-170,4), средняя активность по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Харвей-Брэндшоу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(12 б). Старт биологической терапии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Инфликсимабом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Ремикейд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) в апреле 2011 г. Обрыв биологической терапии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Инфликсимабом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Ремикейд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) с 2012-2013 г. Рестарт биологической терапии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Инфликсимабом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Ремикейд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) в феврале 2014 г. Утрата ответа на биологическую терапию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Инфликсимабом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Ремикейд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) в августе 2018 г. Состояние после субтотальной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гемиколэктомии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(06.08.18).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Колостома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(06.08.18).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Гормонозависимость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Синдром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мальабсорбции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Старт биологической терапии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Устекинумабом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Стелара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) в марте 2019 г. Модификация биологической терапии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Устекинумабом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Стелара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. Отмена ГИБТ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Устекинумабом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Стелара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) в виду утраты ответа. Старт биологической терапии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Адалимумабом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Хумира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) от 27.02.2023 г. Внекишечные проявления: увеит справа(июль 2024 г).</a:t>
            </a:r>
          </a:p>
          <a:p>
            <a:pPr algn="just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Анкилозирующий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спондилит, аксиальная форма,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медленнопрогрессирующее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течение, активность II, двусторонний </a:t>
            </a:r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сакроилеит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, рентген стадия 4, ФН3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D1F6665-117B-9543-AE1C-B1C87637803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425" t="8334"/>
          <a:stretch/>
        </p:blipFill>
        <p:spPr>
          <a:xfrm>
            <a:off x="31329813" y="26661522"/>
            <a:ext cx="5243352" cy="3623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514E3F7-4980-9F25-2F71-FB08F1E31A8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44" t="9660"/>
          <a:stretch/>
        </p:blipFill>
        <p:spPr>
          <a:xfrm>
            <a:off x="36673971" y="26661522"/>
            <a:ext cx="8841438" cy="3623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Прямоугольник: скругленные углы 12">
            <a:extLst>
              <a:ext uri="{FF2B5EF4-FFF2-40B4-BE49-F238E27FC236}">
                <a16:creationId xmlns:a16="http://schemas.microsoft.com/office/drawing/2014/main" id="{16919437-5DB7-D291-A0AA-6A626750E05B}"/>
              </a:ext>
            </a:extLst>
          </p:cNvPr>
          <p:cNvSpPr/>
          <p:nvPr/>
        </p:nvSpPr>
        <p:spPr>
          <a:xfrm>
            <a:off x="35534983" y="33226858"/>
            <a:ext cx="4860756" cy="75010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: скругленные углы 14">
            <a:extLst>
              <a:ext uri="{FF2B5EF4-FFF2-40B4-BE49-F238E27FC236}">
                <a16:creationId xmlns:a16="http://schemas.microsoft.com/office/drawing/2014/main" id="{D8DECD2D-B670-4EB5-96CB-7F4CA0B3C6AB}"/>
              </a:ext>
            </a:extLst>
          </p:cNvPr>
          <p:cNvSpPr/>
          <p:nvPr/>
        </p:nvSpPr>
        <p:spPr>
          <a:xfrm>
            <a:off x="204379" y="8535936"/>
            <a:ext cx="25340979" cy="169481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3000" dirty="0">
                <a:latin typeface="Arial" panose="020B0604020202020204" pitchFamily="34" charset="0"/>
                <a:cs typeface="Arial" panose="020B0604020202020204" pitchFamily="34" charset="0"/>
              </a:rPr>
              <a:t>Анализ внекишечных проявлений при ВЗК, тактика ведения через призму клинических кейсов</a:t>
            </a:r>
          </a:p>
        </p:txBody>
      </p:sp>
      <p:sp>
        <p:nvSpPr>
          <p:cNvPr id="42" name="Прямоугольник: скругленные углы 12">
            <a:extLst>
              <a:ext uri="{FF2B5EF4-FFF2-40B4-BE49-F238E27FC236}">
                <a16:creationId xmlns:a16="http://schemas.microsoft.com/office/drawing/2014/main" id="{FE42B787-390F-47C7-B3F8-F8ED2FAD058D}"/>
              </a:ext>
            </a:extLst>
          </p:cNvPr>
          <p:cNvSpPr/>
          <p:nvPr/>
        </p:nvSpPr>
        <p:spPr>
          <a:xfrm>
            <a:off x="10561606" y="8309291"/>
            <a:ext cx="3624943" cy="6358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Прямоугольник: скругленные углы 12">
            <a:extLst>
              <a:ext uri="{FF2B5EF4-FFF2-40B4-BE49-F238E27FC236}">
                <a16:creationId xmlns:a16="http://schemas.microsoft.com/office/drawing/2014/main" id="{16919437-5DB7-D291-A0AA-6A626750E05B}"/>
              </a:ext>
            </a:extLst>
          </p:cNvPr>
          <p:cNvSpPr/>
          <p:nvPr/>
        </p:nvSpPr>
        <p:spPr>
          <a:xfrm>
            <a:off x="8732604" y="9735502"/>
            <a:ext cx="7282946" cy="7013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И МЕТОДЫ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2" name="Диаграмма 51">
            <a:extLst>
              <a:ext uri="{FF2B5EF4-FFF2-40B4-BE49-F238E27FC236}">
                <a16:creationId xmlns:a16="http://schemas.microsoft.com/office/drawing/2014/main" id="{9F1BE7EB-FE1B-579E-8025-125A34488C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7266729"/>
              </p:ext>
            </p:extLst>
          </p:nvPr>
        </p:nvGraphicFramePr>
        <p:xfrm>
          <a:off x="604604" y="13071036"/>
          <a:ext cx="9400502" cy="5619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57" name="Диаграмма 56">
            <a:extLst>
              <a:ext uri="{FF2B5EF4-FFF2-40B4-BE49-F238E27FC236}">
                <a16:creationId xmlns:a16="http://schemas.microsoft.com/office/drawing/2014/main" id="{3E26535B-256C-0336-0F5D-5D56AD13B2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6085769"/>
              </p:ext>
            </p:extLst>
          </p:nvPr>
        </p:nvGraphicFramePr>
        <p:xfrm>
          <a:off x="398900" y="18663161"/>
          <a:ext cx="10061900" cy="5619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2E6A5C4-A26B-4653-9855-72CE713EB4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8900" y="26590261"/>
            <a:ext cx="12830511" cy="96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55710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2225</TotalTime>
  <Words>844</Words>
  <Application>Microsoft Office PowerPoint</Application>
  <PresentationFormat>Произвольный</PresentationFormat>
  <Paragraphs>80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7" baseType="lpstr">
      <vt:lpstr>Arial</vt:lpstr>
      <vt:lpstr>Calibri</vt:lpstr>
      <vt:lpstr>Century Gothic</vt:lpstr>
      <vt:lpstr>Times New Roman</vt:lpstr>
      <vt:lpstr>Wingdings 3</vt:lpstr>
      <vt:lpstr>Сектор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d.zhakonya@mail.ru</dc:creator>
  <cp:lastModifiedBy>USER</cp:lastModifiedBy>
  <cp:revision>98</cp:revision>
  <dcterms:created xsi:type="dcterms:W3CDTF">2022-06-22T14:15:31Z</dcterms:created>
  <dcterms:modified xsi:type="dcterms:W3CDTF">2025-02-27T09:34:45Z</dcterms:modified>
</cp:coreProperties>
</file>